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8" r:id="rId2"/>
    <p:sldId id="336" r:id="rId3"/>
    <p:sldId id="308" r:id="rId4"/>
    <p:sldId id="311" r:id="rId5"/>
    <p:sldId id="312" r:id="rId6"/>
    <p:sldId id="313" r:id="rId7"/>
    <p:sldId id="314" r:id="rId8"/>
    <p:sldId id="337" r:id="rId9"/>
    <p:sldId id="338" r:id="rId10"/>
    <p:sldId id="316" r:id="rId11"/>
    <p:sldId id="329" r:id="rId12"/>
    <p:sldId id="317" r:id="rId13"/>
    <p:sldId id="339" r:id="rId14"/>
    <p:sldId id="340" r:id="rId15"/>
    <p:sldId id="319" r:id="rId16"/>
    <p:sldId id="320" r:id="rId17"/>
    <p:sldId id="328" r:id="rId18"/>
    <p:sldId id="321" r:id="rId19"/>
    <p:sldId id="343" r:id="rId20"/>
    <p:sldId id="344" r:id="rId21"/>
    <p:sldId id="322" r:id="rId22"/>
    <p:sldId id="345" r:id="rId23"/>
    <p:sldId id="323" r:id="rId24"/>
    <p:sldId id="335" r:id="rId25"/>
    <p:sldId id="334" r:id="rId26"/>
    <p:sldId id="324" r:id="rId27"/>
    <p:sldId id="32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41" r:id="rId36"/>
    <p:sldId id="303" r:id="rId37"/>
    <p:sldId id="353" r:id="rId38"/>
  </p:sldIdLst>
  <p:sldSz cx="9144000" cy="6858000" type="screen4x3"/>
  <p:notesSz cx="7086600" cy="102235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14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0"/>
    <a:srgbClr val="008484"/>
    <a:srgbClr val="FF9933"/>
    <a:srgbClr val="FF0000"/>
    <a:srgbClr val="000000"/>
    <a:srgbClr val="E9EDF4"/>
    <a:srgbClr val="4F81BD"/>
    <a:srgbClr val="0202FF"/>
    <a:srgbClr val="D0D8E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5" autoAdjust="0"/>
    <p:restoredTop sz="91941" autoAdjust="0"/>
  </p:normalViewPr>
  <p:slideViewPr>
    <p:cSldViewPr>
      <p:cViewPr varScale="1">
        <p:scale>
          <a:sx n="66" d="100"/>
          <a:sy n="66" d="100"/>
        </p:scale>
        <p:origin x="1432" y="32"/>
      </p:cViewPr>
      <p:guideLst>
        <p:guide orient="horz" pos="482"/>
        <p:guide pos="14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744" y="64"/>
      </p:cViewPr>
      <p:guideLst>
        <p:guide orient="horz" pos="3220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4" tIns="47487" rIns="94974" bIns="4748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50" y="0"/>
            <a:ext cx="306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4" tIns="47487" rIns="94974" bIns="4748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5975"/>
            <a:ext cx="306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4" tIns="47487" rIns="94974" bIns="4748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50" y="9705975"/>
            <a:ext cx="306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4" tIns="47487" rIns="94974" bIns="4748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29FDCDE-7A45-4BD7-AF45-14E33CAD3B3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5125" y="61436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876BDB-C447-4047-8E03-A8E6838060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310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03165-8917-46C6-B70C-76611A3FB4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19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28184" y="1988840"/>
            <a:ext cx="2247900" cy="6019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91300" cy="6019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483876-250B-4D42-BB25-56947D81F4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88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97C312-DC9F-4E84-A13A-1060230A47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581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4ED9F1-C7E8-4768-8218-9086B16FA8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698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7C6CC3-9C64-48B8-9C61-A968C182DC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15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794625-9B9A-4AD8-9C35-17B269B037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365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E471E9-96D7-469B-BDFB-A7E8C1C194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730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6FD568-F9AA-4263-8E24-AF7B84E03D2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66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9DF233-DD80-4878-A4E5-C3BF123E24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031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7938" y="55006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33913F-D611-4A93-AC4F-5C0C925191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308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096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25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5888"/>
            <a:ext cx="1362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6" descr="logo-cn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000"/>
          <a:stretch>
            <a:fillRect/>
          </a:stretch>
        </p:blipFill>
        <p:spPr bwMode="auto">
          <a:xfrm>
            <a:off x="8536433" y="128588"/>
            <a:ext cx="472501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8143875" y="6429375"/>
            <a:ext cx="6429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00294A"/>
                </a:solidFill>
                <a:latin typeface="Arial Narrow" panose="020B0606020202030204" pitchFamily="34" charset="0"/>
              </a:rPr>
              <a:t>P. </a:t>
            </a:r>
            <a:fld id="{F3F2502F-B734-4C3E-9077-7B59BC408626}" type="slidenum">
              <a:rPr lang="fr-FR" altLang="fr-FR" sz="1200" b="1">
                <a:solidFill>
                  <a:srgbClr val="62C3DD"/>
                </a:solidFill>
                <a:latin typeface="Arial Narrow Bold"/>
              </a:rPr>
              <a:pPr eaLnBrk="1" hangingPunct="1"/>
              <a:t>‹N°›</a:t>
            </a:fld>
            <a:endParaRPr lang="fr-FR" altLang="fr-FR" b="1" dirty="0">
              <a:solidFill>
                <a:srgbClr val="00294A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32" y="128588"/>
            <a:ext cx="648001" cy="4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774000" y="2204864"/>
            <a:ext cx="7596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3600" dirty="0" smtClean="0">
                <a:solidFill>
                  <a:srgbClr val="00294A"/>
                </a:solidFill>
                <a:latin typeface="Arial Narrow" charset="0"/>
              </a:rPr>
              <a:t>Study of the Kinetics of Hydration of Industrial Granulated Blast Furnace Slags: A Structural Investigation</a:t>
            </a:r>
            <a:endParaRPr lang="fr-FR" dirty="0">
              <a:solidFill>
                <a:srgbClr val="00294A"/>
              </a:solidFill>
              <a:latin typeface="Arial Narrow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476000" y="4149080"/>
            <a:ext cx="61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fr-FR" altLang="fr-FR" sz="1800" u="sng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Abel </a:t>
            </a:r>
            <a:r>
              <a:rPr lang="fr-FR" altLang="fr-FR" sz="1800" u="sng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Danezan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Franck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Fayon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Cécile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Genevois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Emmanuel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Véron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Mathieu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Allix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Catherine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Bessada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Simon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Blotevogel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Laurent </a:t>
            </a:r>
            <a:r>
              <a:rPr lang="fr-FR" altLang="fr-FR" sz="1800" cap="small" dirty="0" err="1" smtClean="0">
                <a:solidFill>
                  <a:srgbClr val="00294A"/>
                </a:solidFill>
                <a:latin typeface="Arial Narrow" panose="020B0606020202030204" pitchFamily="34" charset="0"/>
              </a:rPr>
              <a:t>Steger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Martin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Cyr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Cédric </a:t>
            </a:r>
            <a:r>
              <a:rPr lang="fr-FR" altLang="fr-FR" sz="1800" cap="small" dirty="0" err="1" smtClean="0">
                <a:solidFill>
                  <a:srgbClr val="00294A"/>
                </a:solidFill>
                <a:latin typeface="Arial Narrow" panose="020B0606020202030204" pitchFamily="34" charset="0"/>
              </a:rPr>
              <a:t>Patapy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Judit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Kaknics</a:t>
            </a:r>
            <a:r>
              <a:rPr lang="fr-FR" altLang="fr-FR" sz="1800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, Valérie </a:t>
            </a:r>
            <a:r>
              <a:rPr lang="fr-FR" altLang="fr-FR" sz="1800" cap="small" dirty="0" smtClean="0">
                <a:solidFill>
                  <a:srgbClr val="00294A"/>
                </a:solidFill>
                <a:latin typeface="Arial Narrow" panose="020B0606020202030204" pitchFamily="34" charset="0"/>
              </a:rPr>
              <a:t>Montouillout</a:t>
            </a:r>
            <a:endParaRPr lang="fr-FR" altLang="fr-FR" sz="1100" u="sng" cap="small" dirty="0">
              <a:solidFill>
                <a:srgbClr val="0029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32000" y="890198"/>
            <a:ext cx="4680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Homogenous glass matrix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Homogenous composition from grain to grain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066618" y="2501897"/>
            <a:ext cx="3537830" cy="2646294"/>
            <a:chOff x="5066618" y="2501897"/>
            <a:chExt cx="3537830" cy="264629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6056" y="2501897"/>
              <a:ext cx="3528392" cy="2646294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066618" y="2533082"/>
              <a:ext cx="10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GBS15.6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64638"/>
              </p:ext>
            </p:extLst>
          </p:nvPr>
        </p:nvGraphicFramePr>
        <p:xfrm>
          <a:off x="1358899" y="5474676"/>
          <a:ext cx="6426203" cy="834644"/>
        </p:xfrm>
        <a:graphic>
          <a:graphicData uri="http://schemas.openxmlformats.org/drawingml/2006/table">
            <a:tbl>
              <a:tblPr firstRow="1" firstCol="1" bandRow="1"/>
              <a:tblGrid>
                <a:gridCol w="155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548">
                  <a:extLst>
                    <a:ext uri="{9D8B030D-6E8A-4147-A177-3AD203B41FA5}">
                      <a16:colId xmlns:a16="http://schemas.microsoft.com/office/drawing/2014/main" val="1881687475"/>
                    </a:ext>
                  </a:extLst>
                </a:gridCol>
                <a:gridCol w="443548">
                  <a:extLst>
                    <a:ext uri="{9D8B030D-6E8A-4147-A177-3AD203B41FA5}">
                      <a16:colId xmlns:a16="http://schemas.microsoft.com/office/drawing/2014/main" val="2656130313"/>
                    </a:ext>
                  </a:extLst>
                </a:gridCol>
                <a:gridCol w="507048">
                  <a:extLst>
                    <a:ext uri="{9D8B030D-6E8A-4147-A177-3AD203B41FA5}">
                      <a16:colId xmlns:a16="http://schemas.microsoft.com/office/drawing/2014/main" val="3427466513"/>
                    </a:ext>
                  </a:extLst>
                </a:gridCol>
                <a:gridCol w="481648">
                  <a:extLst>
                    <a:ext uri="{9D8B030D-6E8A-4147-A177-3AD203B41FA5}">
                      <a16:colId xmlns:a16="http://schemas.microsoft.com/office/drawing/2014/main" val="3775368480"/>
                    </a:ext>
                  </a:extLst>
                </a:gridCol>
                <a:gridCol w="491173">
                  <a:extLst>
                    <a:ext uri="{9D8B030D-6E8A-4147-A177-3AD203B41FA5}">
                      <a16:colId xmlns:a16="http://schemas.microsoft.com/office/drawing/2014/main" val="153545321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119438554"/>
                    </a:ext>
                  </a:extLst>
                </a:gridCol>
                <a:gridCol w="500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210">
                  <a:extLst>
                    <a:ext uri="{9D8B030D-6E8A-4147-A177-3AD203B41FA5}">
                      <a16:colId xmlns:a16="http://schemas.microsoft.com/office/drawing/2014/main" val="196561462"/>
                    </a:ext>
                  </a:extLst>
                </a:gridCol>
                <a:gridCol w="397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4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Spectrum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SiO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O</a:t>
                      </a:r>
                      <a:r>
                        <a:rPr lang="en-US" sz="12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MgO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MnO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</a:t>
                      </a:r>
                      <a:r>
                        <a:rPr lang="en-US" sz="12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 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36.2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41.6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+mn-ea"/>
                          <a:cs typeface="+mn-cs"/>
                        </a:rPr>
                        <a:t>Chemical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+mn-ea"/>
                          <a:cs typeface="+mn-cs"/>
                        </a:rPr>
                        <a:t> Analysis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mol.%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34.8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41.9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87827" y="2078806"/>
            <a:ext cx="1800000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SEM images: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808788" y="2510813"/>
            <a:ext cx="3528000" cy="2646000"/>
            <a:chOff x="808788" y="2510813"/>
            <a:chExt cx="3528000" cy="264600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788" y="2510813"/>
              <a:ext cx="3528000" cy="264600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808788" y="2533082"/>
              <a:ext cx="93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GBS4.3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5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NMR</a:t>
            </a:r>
            <a:endParaRPr lang="en-US" dirty="0"/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92696"/>
            <a:ext cx="1993838" cy="217622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7" name="ZoneTexte 16"/>
          <p:cNvSpPr txBox="1"/>
          <p:nvPr/>
        </p:nvSpPr>
        <p:spPr>
          <a:xfrm>
            <a:off x="824734" y="86539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High resolution solid state NMR</a:t>
            </a:r>
            <a:endParaRPr lang="en-US" u="sng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88" y="1700808"/>
            <a:ext cx="64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Selective observation the environment of specific elements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Global information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	both </a:t>
            </a:r>
            <a:r>
              <a:rPr lang="en-US" sz="24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ordered</a:t>
            </a: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and </a:t>
            </a:r>
            <a:r>
              <a:rPr lang="en-US" sz="24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disordered</a:t>
            </a: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environments</a:t>
            </a:r>
          </a:p>
        </p:txBody>
      </p:sp>
      <p:sp>
        <p:nvSpPr>
          <p:cNvPr id="20" name="Flèche à angle droit 19"/>
          <p:cNvSpPr/>
          <p:nvPr/>
        </p:nvSpPr>
        <p:spPr bwMode="auto">
          <a:xfrm rot="5400000">
            <a:off x="659467" y="2685843"/>
            <a:ext cx="330533" cy="232671"/>
          </a:xfrm>
          <a:prstGeom prst="bentUpArrow">
            <a:avLst>
              <a:gd name="adj1" fmla="val 29124"/>
              <a:gd name="adj2" fmla="val 38400"/>
              <a:gd name="adj3" fmla="val 25000"/>
            </a:avLst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3068960"/>
            <a:ext cx="2808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Environments observed: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95736" y="3429000"/>
            <a:ext cx="1872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Silicon - </a:t>
            </a:r>
            <a:r>
              <a:rPr lang="en-US" sz="2800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29</a:t>
            </a:r>
            <a:r>
              <a:rPr lang="en-US" sz="2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Si</a:t>
            </a:r>
            <a:endParaRPr lang="en-US" sz="2800" baseline="30000" dirty="0" smtClean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3429000"/>
            <a:ext cx="2304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Aluminum - </a:t>
            </a:r>
            <a:r>
              <a:rPr lang="en-US" sz="2800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27</a:t>
            </a:r>
            <a:r>
              <a:rPr lang="en-US" sz="2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</a:t>
            </a:r>
            <a:r>
              <a:rPr lang="en-US" sz="2800" dirty="0">
                <a:solidFill>
                  <a:srgbClr val="000080"/>
                </a:solidFill>
                <a:latin typeface="Arial Narrow" panose="020B0606020202030204" pitchFamily="34" charset="0"/>
              </a:rPr>
              <a:t>l</a:t>
            </a:r>
            <a:endParaRPr lang="en-US" sz="2800" baseline="30000" dirty="0" smtClean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043608" y="3985528"/>
            <a:ext cx="6909290" cy="2740859"/>
            <a:chOff x="1043608" y="3985528"/>
            <a:chExt cx="6909290" cy="2740859"/>
          </a:xfrm>
        </p:grpSpPr>
        <p:grpSp>
          <p:nvGrpSpPr>
            <p:cNvPr id="3" name="Groupe 2"/>
            <p:cNvGrpSpPr/>
            <p:nvPr/>
          </p:nvGrpSpPr>
          <p:grpSpPr>
            <a:xfrm>
              <a:off x="1043608" y="3985528"/>
              <a:ext cx="6909290" cy="2740859"/>
              <a:chOff x="1043608" y="3985528"/>
              <a:chExt cx="6909290" cy="2740859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1182" y="3985528"/>
                <a:ext cx="6041716" cy="2740859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043608" y="4005064"/>
                <a:ext cx="90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Arial Narrow" panose="020B0606020202030204" pitchFamily="34" charset="0"/>
                  </a:rPr>
                  <a:t>CASH</a:t>
                </a:r>
                <a:endParaRPr lang="en-US" sz="2400" baseline="30000" dirty="0" smtClean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25" name="Groupe 124"/>
            <p:cNvGrpSpPr/>
            <p:nvPr/>
          </p:nvGrpSpPr>
          <p:grpSpPr>
            <a:xfrm>
              <a:off x="1272026" y="4492229"/>
              <a:ext cx="4104318" cy="1776117"/>
              <a:chOff x="1272026" y="4492229"/>
              <a:chExt cx="4104318" cy="1776117"/>
            </a:xfrm>
          </p:grpSpPr>
          <p:grpSp>
            <p:nvGrpSpPr>
              <p:cNvPr id="119" name="Groupe 118"/>
              <p:cNvGrpSpPr/>
              <p:nvPr/>
            </p:nvGrpSpPr>
            <p:grpSpPr>
              <a:xfrm>
                <a:off x="1272026" y="4492229"/>
                <a:ext cx="4104318" cy="1776117"/>
                <a:chOff x="1272026" y="4492229"/>
                <a:chExt cx="4104318" cy="1776117"/>
              </a:xfrm>
            </p:grpSpPr>
            <p:cxnSp>
              <p:nvCxnSpPr>
                <p:cNvPr id="96" name="Connecteur droit avec flèche 95"/>
                <p:cNvCxnSpPr>
                  <a:stCxn id="97" idx="3"/>
                </p:cNvCxnSpPr>
                <p:nvPr/>
              </p:nvCxnSpPr>
              <p:spPr bwMode="auto">
                <a:xfrm flipV="1">
                  <a:off x="1704026" y="4492229"/>
                  <a:ext cx="491710" cy="25171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sp>
              <p:nvSpPr>
                <p:cNvPr id="97" name="ZoneTexte 96"/>
                <p:cNvSpPr txBox="1"/>
                <p:nvPr/>
              </p:nvSpPr>
              <p:spPr>
                <a:xfrm>
                  <a:off x="1272026" y="4599945"/>
                  <a:ext cx="432000" cy="288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r>
                    <a:rPr lang="en-US" sz="16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ZoneTexte 97"/>
                <p:cNvSpPr txBox="1"/>
                <p:nvPr/>
              </p:nvSpPr>
              <p:spPr>
                <a:xfrm>
                  <a:off x="3563888" y="5647660"/>
                  <a:ext cx="720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r>
                    <a:rPr lang="en-US" sz="16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(1Al)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ZoneTexte 99"/>
                <p:cNvSpPr txBox="1"/>
                <p:nvPr/>
              </p:nvSpPr>
              <p:spPr>
                <a:xfrm>
                  <a:off x="4944344" y="5589240"/>
                  <a:ext cx="43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r>
                    <a:rPr lang="en-US" sz="16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2" name="Connecteur droit avec flèche 101"/>
                <p:cNvCxnSpPr/>
                <p:nvPr/>
              </p:nvCxnSpPr>
              <p:spPr bwMode="auto">
                <a:xfrm flipH="1" flipV="1">
                  <a:off x="4995345" y="5304800"/>
                  <a:ext cx="80711" cy="31774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cxnSp>
              <p:nvCxnSpPr>
                <p:cNvPr id="94" name="Connecteur droit avec flèche 93"/>
                <p:cNvCxnSpPr>
                  <a:stCxn id="97" idx="3"/>
                </p:cNvCxnSpPr>
                <p:nvPr/>
              </p:nvCxnSpPr>
              <p:spPr bwMode="auto">
                <a:xfrm>
                  <a:off x="1704026" y="4743945"/>
                  <a:ext cx="491710" cy="504104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cxnSp>
              <p:nvCxnSpPr>
                <p:cNvPr id="99" name="Connecteur droit avec flèche 98"/>
                <p:cNvCxnSpPr>
                  <a:stCxn id="100" idx="2"/>
                </p:cNvCxnSpPr>
                <p:nvPr/>
              </p:nvCxnSpPr>
              <p:spPr bwMode="auto">
                <a:xfrm>
                  <a:off x="5160344" y="5927794"/>
                  <a:ext cx="200894" cy="340552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</p:grpSp>
          <p:cxnSp>
            <p:nvCxnSpPr>
              <p:cNvPr id="122" name="Connecteur droit avec flèche 121"/>
              <p:cNvCxnSpPr>
                <a:stCxn id="98" idx="1"/>
              </p:cNvCxnSpPr>
              <p:nvPr/>
            </p:nvCxnSpPr>
            <p:spPr bwMode="auto">
              <a:xfrm flipH="1">
                <a:off x="3203848" y="5816937"/>
                <a:ext cx="360040" cy="4514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</p:grpSp>
      <p:grpSp>
        <p:nvGrpSpPr>
          <p:cNvPr id="7" name="Groupe 6"/>
          <p:cNvGrpSpPr/>
          <p:nvPr/>
        </p:nvGrpSpPr>
        <p:grpSpPr>
          <a:xfrm>
            <a:off x="1013881" y="3879525"/>
            <a:ext cx="5294900" cy="2933851"/>
            <a:chOff x="1013881" y="3879525"/>
            <a:chExt cx="5294900" cy="2933851"/>
          </a:xfrm>
        </p:grpSpPr>
        <p:grpSp>
          <p:nvGrpSpPr>
            <p:cNvPr id="6" name="Groupe 5"/>
            <p:cNvGrpSpPr/>
            <p:nvPr/>
          </p:nvGrpSpPr>
          <p:grpSpPr>
            <a:xfrm>
              <a:off x="2115220" y="3879525"/>
              <a:ext cx="4193561" cy="2933851"/>
              <a:chOff x="2115220" y="3879525"/>
              <a:chExt cx="4193561" cy="2933851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2835220" y="3879525"/>
                <a:ext cx="3473561" cy="2933851"/>
                <a:chOff x="3347864" y="3807517"/>
                <a:chExt cx="3473561" cy="2933851"/>
              </a:xfrm>
            </p:grpSpPr>
            <p:grpSp>
              <p:nvGrpSpPr>
                <p:cNvPr id="8" name="Groupe 7"/>
                <p:cNvGrpSpPr/>
                <p:nvPr/>
              </p:nvGrpSpPr>
              <p:grpSpPr>
                <a:xfrm>
                  <a:off x="3347864" y="3807517"/>
                  <a:ext cx="2903934" cy="2933851"/>
                  <a:chOff x="3347864" y="3807517"/>
                  <a:chExt cx="2903934" cy="2933851"/>
                </a:xfrm>
              </p:grpSpPr>
              <p:pic>
                <p:nvPicPr>
                  <p:cNvPr id="5" name="Image 4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47864" y="3807517"/>
                    <a:ext cx="2070206" cy="2933851"/>
                  </a:xfrm>
                  <a:prstGeom prst="rect">
                    <a:avLst/>
                  </a:prstGeom>
                </p:spPr>
              </p:pic>
              <p:cxnSp>
                <p:nvCxnSpPr>
                  <p:cNvPr id="25" name="Connecteur droit avec flèche 24"/>
                  <p:cNvCxnSpPr/>
                  <p:nvPr/>
                </p:nvCxnSpPr>
                <p:spPr bwMode="auto">
                  <a:xfrm flipH="1" flipV="1">
                    <a:off x="5076056" y="3950695"/>
                    <a:ext cx="576064" cy="34240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5639798" y="4183107"/>
                    <a:ext cx="6120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Al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VI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" name="Accolade fermante 8"/>
                <p:cNvSpPr/>
                <p:nvPr/>
              </p:nvSpPr>
              <p:spPr bwMode="auto">
                <a:xfrm>
                  <a:off x="5157056" y="5058418"/>
                  <a:ext cx="59728" cy="432048"/>
                </a:xfrm>
                <a:prstGeom prst="rightBrace">
                  <a:avLst>
                    <a:gd name="adj1" fmla="val 138568"/>
                    <a:gd name="adj2" fmla="val 50000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5256086" y="5094442"/>
                  <a:ext cx="1224000" cy="36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SO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en-US" sz="16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2-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; H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Accolade fermante 30"/>
                <p:cNvSpPr/>
                <p:nvPr/>
              </p:nvSpPr>
              <p:spPr bwMode="auto">
                <a:xfrm>
                  <a:off x="5282395" y="5600913"/>
                  <a:ext cx="59728" cy="432048"/>
                </a:xfrm>
                <a:prstGeom prst="rightBrace">
                  <a:avLst>
                    <a:gd name="adj1" fmla="val 138568"/>
                    <a:gd name="adj2" fmla="val 50000"/>
                  </a:avLst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5381425" y="5636937"/>
                  <a:ext cx="1440000" cy="36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[Ca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Al(OH)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]</a:t>
                  </a:r>
                  <a:r>
                    <a:rPr lang="en-US" sz="16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2115220" y="3880169"/>
                <a:ext cx="7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Arial Narrow" panose="020B0606020202030204" pitchFamily="34" charset="0"/>
                  </a:rPr>
                  <a:t>AFm</a:t>
                </a:r>
                <a:endParaRPr lang="en-US" sz="2400" baseline="30000" dirty="0" smtClean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013881" y="6447722"/>
              <a:ext cx="1872000" cy="36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i="1" dirty="0" err="1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Hajilar</a:t>
              </a:r>
              <a:r>
                <a:rPr lang="en-US" sz="1800" i="1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 et. al. (2015)</a:t>
              </a:r>
              <a:endParaRPr lang="en-US" sz="1800" i="1" baseline="30000" dirty="0" smtClean="0">
                <a:solidFill>
                  <a:srgbClr val="00008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network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36000" y="765587"/>
            <a:ext cx="3672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baseline="300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29</a:t>
            </a:r>
            <a:r>
              <a:rPr lang="en-US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 MAS NMR – Silicon environment</a:t>
            </a:r>
            <a:endParaRPr lang="en-US" u="sng" baseline="300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9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l="1904" t="12747" r="37203" b="12550"/>
          <a:stretch>
            <a:fillRect/>
          </a:stretch>
        </p:blipFill>
        <p:spPr bwMode="auto">
          <a:xfrm>
            <a:off x="0" y="1526782"/>
            <a:ext cx="484593" cy="403200"/>
          </a:xfrm>
          <a:prstGeom prst="rect">
            <a:avLst/>
          </a:prstGeom>
          <a:noFill/>
        </p:spPr>
      </p:pic>
      <p:pic>
        <p:nvPicPr>
          <p:cNvPr id="8" name="Picture 2" descr="V:\congres\photos\IMG_2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0953"/>
            <a:ext cx="1087772" cy="815829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6768000" y="723242"/>
            <a:ext cx="23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Bruker Avance 400 Spectrometer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B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0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=9.4T;</a:t>
            </a:r>
            <a:r>
              <a:rPr lang="en-US" sz="1200" dirty="0" smtClean="0">
                <a:solidFill>
                  <a:srgbClr val="000080"/>
                </a:solidFill>
                <a:latin typeface="Symbol" panose="05050102010706020507" pitchFamily="18" charset="2"/>
              </a:rPr>
              <a:t>n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rf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(</a:t>
            </a:r>
            <a:r>
              <a:rPr lang="en-US" sz="1200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29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Si)=79.4MHz; </a:t>
            </a:r>
            <a:r>
              <a:rPr lang="en-US" sz="1200" dirty="0" smtClean="0">
                <a:solidFill>
                  <a:srgbClr val="000080"/>
                </a:solidFill>
                <a:latin typeface="Symbol" panose="05050102010706020507" pitchFamily="18" charset="2"/>
              </a:rPr>
              <a:t>n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rot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=10kHz</a:t>
            </a:r>
            <a:endParaRPr lang="en-US" sz="12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125304"/>
            <a:ext cx="5909151" cy="50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 bwMode="auto">
          <a:xfrm>
            <a:off x="4427984" y="1988840"/>
            <a:ext cx="0" cy="352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484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22" name="Connecteur droit 121"/>
          <p:cNvCxnSpPr/>
          <p:nvPr/>
        </p:nvCxnSpPr>
        <p:spPr bwMode="auto">
          <a:xfrm>
            <a:off x="4499992" y="1988840"/>
            <a:ext cx="0" cy="352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>
            <a:off x="4104048" y="4365104"/>
            <a:ext cx="90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5" name="Connecteur droit avec flèche 124"/>
          <p:cNvCxnSpPr/>
          <p:nvPr/>
        </p:nvCxnSpPr>
        <p:spPr bwMode="auto">
          <a:xfrm>
            <a:off x="4104048" y="3501008"/>
            <a:ext cx="72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8484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6" name="Rectangle 125"/>
          <p:cNvSpPr/>
          <p:nvPr/>
        </p:nvSpPr>
        <p:spPr>
          <a:xfrm>
            <a:off x="1044000" y="6224997"/>
            <a:ext cx="7056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Depolymerized network - Mainly Q</a:t>
            </a:r>
            <a:r>
              <a:rPr lang="en-US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1</a:t>
            </a:r>
            <a:r>
              <a:rPr lang="en-US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(0Al)</a:t>
            </a:r>
            <a:r>
              <a:rPr lang="en-US" sz="1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, Q</a:t>
            </a:r>
            <a:r>
              <a:rPr lang="en-US" sz="1800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2</a:t>
            </a:r>
            <a:r>
              <a:rPr lang="en-US" sz="18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(0Al)</a:t>
            </a:r>
            <a:r>
              <a:rPr lang="en-US" sz="1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and Q</a:t>
            </a:r>
            <a:r>
              <a:rPr lang="en-US" sz="1800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2</a:t>
            </a:r>
            <a:r>
              <a:rPr lang="en-US" sz="18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(1Al) </a:t>
            </a: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(</a:t>
            </a:r>
            <a:r>
              <a:rPr lang="nb-NO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G</a:t>
            </a:r>
            <a:r>
              <a:rPr lang="nb-NO" sz="1400" dirty="0">
                <a:solidFill>
                  <a:srgbClr val="000080"/>
                </a:solidFill>
                <a:latin typeface="Arial Narrow" panose="020B0606020202030204" pitchFamily="34" charset="0"/>
              </a:rPr>
              <a:t>. Engelhardt et al (1989</a:t>
            </a:r>
            <a:r>
              <a:rPr lang="nb-NO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))</a:t>
            </a:r>
            <a:endParaRPr lang="nb-NO" sz="18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316657" y="2709000"/>
            <a:ext cx="1692008" cy="720000"/>
            <a:chOff x="2316657" y="2709000"/>
            <a:chExt cx="1692008" cy="720000"/>
          </a:xfrm>
        </p:grpSpPr>
        <p:sp>
          <p:nvSpPr>
            <p:cNvPr id="17" name="Rectangle 16"/>
            <p:cNvSpPr/>
            <p:nvPr/>
          </p:nvSpPr>
          <p:spPr>
            <a:xfrm>
              <a:off x="2388665" y="2709000"/>
              <a:ext cx="1620000" cy="72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sz="1800" dirty="0" smtClean="0">
                  <a:solidFill>
                    <a:srgbClr val="008484"/>
                  </a:solidFill>
                  <a:latin typeface="Symbol" panose="05050102010706020507" pitchFamily="18" charset="2"/>
                </a:rPr>
                <a:t>d</a:t>
              </a:r>
              <a:r>
                <a:rPr lang="nb-NO" sz="1800" dirty="0" smtClean="0">
                  <a:solidFill>
                    <a:srgbClr val="008484"/>
                  </a:solidFill>
                  <a:latin typeface="Arial Narrow" panose="020B0606020202030204" pitchFamily="34" charset="0"/>
                </a:rPr>
                <a:t>= </a:t>
              </a:r>
              <a:r>
                <a:rPr lang="nb-NO" sz="1800" dirty="0" smtClean="0">
                  <a:solidFill>
                    <a:srgbClr val="008484"/>
                  </a:solidFill>
                  <a:latin typeface="Symbol" panose="05050102010706020507" pitchFamily="18" charset="2"/>
                </a:rPr>
                <a:t>-</a:t>
              </a:r>
              <a:r>
                <a:rPr lang="nb-NO" sz="1800" dirty="0" smtClean="0">
                  <a:solidFill>
                    <a:srgbClr val="008484"/>
                  </a:solidFill>
                  <a:latin typeface="Arial Narrow" panose="020B0606020202030204" pitchFamily="34" charset="0"/>
                </a:rPr>
                <a:t>75.1ppm</a:t>
              </a:r>
            </a:p>
            <a:p>
              <a:pPr>
                <a:spcAft>
                  <a:spcPts val="600"/>
                </a:spcAft>
              </a:pPr>
              <a:r>
                <a:rPr lang="nb-NO" sz="1800" dirty="0" smtClean="0">
                  <a:solidFill>
                    <a:srgbClr val="008484"/>
                  </a:solidFill>
                  <a:latin typeface="Arial Narrow" panose="020B0606020202030204" pitchFamily="34" charset="0"/>
                </a:rPr>
                <a:t>Width = 12.4ppm</a:t>
              </a:r>
              <a:endParaRPr lang="nb-NO" sz="1800" dirty="0">
                <a:solidFill>
                  <a:srgbClr val="00848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Accolade fermante 13"/>
            <p:cNvSpPr/>
            <p:nvPr/>
          </p:nvSpPr>
          <p:spPr bwMode="auto">
            <a:xfrm flipH="1">
              <a:off x="2316657" y="2744964"/>
              <a:ext cx="121438" cy="648072"/>
            </a:xfrm>
            <a:prstGeom prst="rightBrace">
              <a:avLst>
                <a:gd name="adj1" fmla="val 97606"/>
                <a:gd name="adj2" fmla="val 50000"/>
              </a:avLst>
            </a:prstGeom>
            <a:solidFill>
              <a:schemeClr val="bg1"/>
            </a:solidFill>
            <a:ln w="12700" cap="flat" cmpd="sng" algn="ctr">
              <a:solidFill>
                <a:srgbClr val="00848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2135303" y="3764813"/>
            <a:ext cx="1680719" cy="720000"/>
            <a:chOff x="5029665" y="2810435"/>
            <a:chExt cx="1680719" cy="720000"/>
          </a:xfrm>
        </p:grpSpPr>
        <p:sp>
          <p:nvSpPr>
            <p:cNvPr id="127" name="Rectangle 126"/>
            <p:cNvSpPr/>
            <p:nvPr/>
          </p:nvSpPr>
          <p:spPr>
            <a:xfrm>
              <a:off x="5090384" y="2810435"/>
              <a:ext cx="1620000" cy="72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sz="1800" dirty="0" smtClean="0">
                  <a:solidFill>
                    <a:srgbClr val="7030A0"/>
                  </a:solidFill>
                  <a:latin typeface="Symbol" panose="05050102010706020507" pitchFamily="18" charset="2"/>
                </a:rPr>
                <a:t>d</a:t>
              </a:r>
              <a:r>
                <a:rPr lang="nb-NO" sz="1800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= </a:t>
              </a:r>
              <a:r>
                <a:rPr lang="nb-NO" sz="1800" dirty="0" smtClean="0">
                  <a:solidFill>
                    <a:srgbClr val="7030A0"/>
                  </a:solidFill>
                  <a:latin typeface="Symbol" panose="05050102010706020507" pitchFamily="18" charset="2"/>
                </a:rPr>
                <a:t>-</a:t>
              </a:r>
              <a:r>
                <a:rPr lang="nb-NO" sz="1800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76.9ppm</a:t>
              </a:r>
            </a:p>
            <a:p>
              <a:pPr>
                <a:spcAft>
                  <a:spcPts val="600"/>
                </a:spcAft>
              </a:pPr>
              <a:r>
                <a:rPr lang="nb-NO" sz="1800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Width = 14.2ppm</a:t>
              </a:r>
              <a:endParaRPr lang="nb-NO" sz="1800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0" name="Accolade fermante 129"/>
            <p:cNvSpPr/>
            <p:nvPr/>
          </p:nvSpPr>
          <p:spPr bwMode="auto">
            <a:xfrm flipH="1">
              <a:off x="5029665" y="2846399"/>
              <a:ext cx="121438" cy="648072"/>
            </a:xfrm>
            <a:prstGeom prst="rightBrace">
              <a:avLst>
                <a:gd name="adj1" fmla="val 97606"/>
                <a:gd name="adj2" fmla="val 50000"/>
              </a:avLst>
            </a:prstGeom>
            <a:solidFill>
              <a:schemeClr val="bg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3" name="Groupe 132"/>
          <p:cNvGrpSpPr/>
          <p:nvPr/>
        </p:nvGrpSpPr>
        <p:grpSpPr>
          <a:xfrm>
            <a:off x="2016000" y="5996226"/>
            <a:ext cx="5112000" cy="792000"/>
            <a:chOff x="2195696" y="5013176"/>
            <a:chExt cx="5112000" cy="792000"/>
          </a:xfrm>
        </p:grpSpPr>
        <p:sp>
          <p:nvSpPr>
            <p:cNvPr id="134" name="Rectangle 133"/>
            <p:cNvSpPr/>
            <p:nvPr/>
          </p:nvSpPr>
          <p:spPr>
            <a:xfrm>
              <a:off x="2195696" y="5013176"/>
              <a:ext cx="5112000" cy="79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GBS15.6 displays higher chemical shift than GBS4.3</a:t>
              </a:r>
            </a:p>
            <a:p>
              <a:pPr lvl="1">
                <a:spcAft>
                  <a:spcPts val="6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	Less polymerized glass network</a:t>
              </a:r>
            </a:p>
          </p:txBody>
        </p:sp>
        <p:sp>
          <p:nvSpPr>
            <p:cNvPr id="135" name="Flèche à angle droit 134"/>
            <p:cNvSpPr/>
            <p:nvPr/>
          </p:nvSpPr>
          <p:spPr bwMode="auto">
            <a:xfrm rot="5400000">
              <a:off x="2211270" y="5474171"/>
              <a:ext cx="343207" cy="288032"/>
            </a:xfrm>
            <a:prstGeom prst="bentUpArrow">
              <a:avLst>
                <a:gd name="adj1" fmla="val 29124"/>
                <a:gd name="adj2" fmla="val 38400"/>
                <a:gd name="adj3" fmla="val 25000"/>
              </a:avLst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059722" y="1700840"/>
            <a:ext cx="4066878" cy="2383906"/>
            <a:chOff x="5059722" y="1700840"/>
            <a:chExt cx="4066878" cy="238390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722" y="1946914"/>
              <a:ext cx="4066878" cy="1891757"/>
            </a:xfrm>
            <a:prstGeom prst="rect">
              <a:avLst/>
            </a:prstGeom>
          </p:spPr>
        </p:pic>
        <p:cxnSp>
          <p:nvCxnSpPr>
            <p:cNvPr id="69" name="Connecteur droit avec flèche 68"/>
            <p:cNvCxnSpPr/>
            <p:nvPr/>
          </p:nvCxnSpPr>
          <p:spPr bwMode="auto">
            <a:xfrm flipH="1">
              <a:off x="5538740" y="1988840"/>
              <a:ext cx="256756" cy="4032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70" name="ZoneTexte 69"/>
            <p:cNvSpPr txBox="1"/>
            <p:nvPr/>
          </p:nvSpPr>
          <p:spPr>
            <a:xfrm>
              <a:off x="5726400" y="1700840"/>
              <a:ext cx="432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7037740" y="2094407"/>
              <a:ext cx="7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(1Al)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6661161" y="3746192"/>
              <a:ext cx="43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3" name="Connecteur droit avec flèche 72"/>
            <p:cNvCxnSpPr/>
            <p:nvPr/>
          </p:nvCxnSpPr>
          <p:spPr bwMode="auto">
            <a:xfrm flipH="1">
              <a:off x="6760683" y="2392097"/>
              <a:ext cx="367317" cy="25125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74" name="Connecteur droit avec flèche 73"/>
            <p:cNvCxnSpPr>
              <a:stCxn id="72" idx="0"/>
            </p:cNvCxnSpPr>
            <p:nvPr/>
          </p:nvCxnSpPr>
          <p:spPr bwMode="auto">
            <a:xfrm flipV="1">
              <a:off x="6877161" y="3434385"/>
              <a:ext cx="20434" cy="3118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37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network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2000" y="765587"/>
            <a:ext cx="39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baseline="300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</a:t>
            </a:r>
            <a:r>
              <a:rPr lang="en-US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 MAS NMR – Aluminum environment</a:t>
            </a:r>
            <a:endParaRPr lang="en-US" u="sng" baseline="300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8372" y="710953"/>
            <a:ext cx="23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Bruker Avance 850 Spectrometer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B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0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=20T;</a:t>
            </a:r>
            <a:r>
              <a:rPr lang="en-US" sz="1200" dirty="0" smtClean="0">
                <a:solidFill>
                  <a:srgbClr val="000080"/>
                </a:solidFill>
                <a:latin typeface="Symbol" panose="05050102010706020507" pitchFamily="18" charset="2"/>
              </a:rPr>
              <a:t>n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rf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(</a:t>
            </a:r>
            <a:r>
              <a:rPr lang="en-US" sz="1200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27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Al)=221.6MHz; </a:t>
            </a:r>
            <a:r>
              <a:rPr lang="en-US" sz="1200" dirty="0" smtClean="0">
                <a:solidFill>
                  <a:srgbClr val="000080"/>
                </a:solidFill>
                <a:latin typeface="Symbol" panose="05050102010706020507" pitchFamily="18" charset="2"/>
              </a:rPr>
              <a:t>n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rot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=30kHz</a:t>
            </a:r>
            <a:endParaRPr lang="en-US" sz="12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1" descr="V:\congres\photos\IMG_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" y="704330"/>
            <a:ext cx="1089600" cy="817200"/>
          </a:xfrm>
          <a:prstGeom prst="rect">
            <a:avLst/>
          </a:prstGeom>
          <a:noFill/>
        </p:spPr>
      </p:pic>
      <p:grpSp>
        <p:nvGrpSpPr>
          <p:cNvPr id="24" name="Groupe 23"/>
          <p:cNvGrpSpPr/>
          <p:nvPr/>
        </p:nvGrpSpPr>
        <p:grpSpPr>
          <a:xfrm>
            <a:off x="0" y="1521530"/>
            <a:ext cx="477768" cy="402992"/>
            <a:chOff x="1092802" y="1986254"/>
            <a:chExt cx="477768" cy="402992"/>
          </a:xfrm>
        </p:grpSpPr>
        <p:pic>
          <p:nvPicPr>
            <p:cNvPr id="25" name="Picture 9" descr="Afficher l'image d'origine"/>
            <p:cNvPicPr>
              <a:picLocks noChangeAspect="1" noChangeArrowheads="1"/>
            </p:cNvPicPr>
            <p:nvPr/>
          </p:nvPicPr>
          <p:blipFill>
            <a:blip r:embed="rId3" cstate="print"/>
            <a:srcRect t="17255" r="53241" b="12343"/>
            <a:stretch>
              <a:fillRect/>
            </a:stretch>
          </p:blipFill>
          <p:spPr bwMode="auto">
            <a:xfrm>
              <a:off x="1092802" y="1986254"/>
              <a:ext cx="394643" cy="402992"/>
            </a:xfrm>
            <a:prstGeom prst="rect">
              <a:avLst/>
            </a:prstGeom>
            <a:noFill/>
          </p:spPr>
        </p:pic>
        <p:pic>
          <p:nvPicPr>
            <p:cNvPr id="26" name="Picture 9" descr="Afficher l'image d'origine"/>
            <p:cNvPicPr>
              <a:picLocks noChangeAspect="1" noChangeArrowheads="1"/>
            </p:cNvPicPr>
            <p:nvPr/>
          </p:nvPicPr>
          <p:blipFill>
            <a:blip r:embed="rId3" cstate="print"/>
            <a:srcRect l="70521" t="16576" r="19356" b="13034"/>
            <a:stretch>
              <a:fillRect/>
            </a:stretch>
          </p:blipFill>
          <p:spPr bwMode="auto">
            <a:xfrm>
              <a:off x="1485133" y="1986323"/>
              <a:ext cx="85437" cy="402923"/>
            </a:xfrm>
            <a:prstGeom prst="rect">
              <a:avLst/>
            </a:prstGeom>
            <a:noFill/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677589"/>
            <a:ext cx="6214020" cy="5112000"/>
          </a:xfrm>
          <a:prstGeom prst="rect">
            <a:avLst/>
          </a:prstGeom>
        </p:spPr>
      </p:pic>
      <p:sp>
        <p:nvSpPr>
          <p:cNvPr id="141" name="ZoneTexte 140"/>
          <p:cNvSpPr txBox="1"/>
          <p:nvPr/>
        </p:nvSpPr>
        <p:spPr>
          <a:xfrm>
            <a:off x="2405742" y="16288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IV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ZoneTexte 141"/>
          <p:cNvSpPr txBox="1"/>
          <p:nvPr/>
        </p:nvSpPr>
        <p:spPr>
          <a:xfrm>
            <a:off x="3672270" y="419956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429304" y="2036944"/>
            <a:ext cx="936000" cy="108000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616750" y="4593925"/>
            <a:ext cx="710186" cy="108000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9593" y="1967349"/>
            <a:ext cx="27612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Quadrupolar line shape characteristic of disordered materials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In our experimental conditions, no evidence of Al in a crystalline phase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Mainly Al</a:t>
            </a:r>
            <a:r>
              <a:rPr lang="en-US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IV</a:t>
            </a: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, presence of Al</a:t>
            </a:r>
            <a:r>
              <a:rPr lang="en-US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V</a:t>
            </a:r>
            <a:endParaRPr lang="en-US" dirty="0" smtClean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0" y="1521530"/>
            <a:ext cx="477768" cy="402992"/>
            <a:chOff x="1092802" y="1986254"/>
            <a:chExt cx="477768" cy="402992"/>
          </a:xfrm>
        </p:grpSpPr>
        <p:pic>
          <p:nvPicPr>
            <p:cNvPr id="25" name="Picture 9" descr="Afficher l'image d'origine"/>
            <p:cNvPicPr>
              <a:picLocks noChangeAspect="1" noChangeArrowheads="1"/>
            </p:cNvPicPr>
            <p:nvPr/>
          </p:nvPicPr>
          <p:blipFill>
            <a:blip r:embed="rId2" cstate="print"/>
            <a:srcRect t="17255" r="53241" b="12343"/>
            <a:stretch>
              <a:fillRect/>
            </a:stretch>
          </p:blipFill>
          <p:spPr bwMode="auto">
            <a:xfrm>
              <a:off x="1092802" y="1986254"/>
              <a:ext cx="394643" cy="402992"/>
            </a:xfrm>
            <a:prstGeom prst="rect">
              <a:avLst/>
            </a:prstGeom>
            <a:noFill/>
          </p:spPr>
        </p:pic>
        <p:pic>
          <p:nvPicPr>
            <p:cNvPr id="26" name="Picture 9" descr="Afficher l'image d'origine"/>
            <p:cNvPicPr>
              <a:picLocks noChangeAspect="1" noChangeArrowheads="1"/>
            </p:cNvPicPr>
            <p:nvPr/>
          </p:nvPicPr>
          <p:blipFill>
            <a:blip r:embed="rId2" cstate="print"/>
            <a:srcRect l="70521" t="16576" r="19356" b="13034"/>
            <a:stretch>
              <a:fillRect/>
            </a:stretch>
          </p:blipFill>
          <p:spPr bwMode="auto">
            <a:xfrm>
              <a:off x="1485133" y="1986323"/>
              <a:ext cx="85437" cy="402923"/>
            </a:xfrm>
            <a:prstGeom prst="rect">
              <a:avLst/>
            </a:prstGeom>
            <a:noFill/>
          </p:spPr>
        </p:pic>
      </p:grp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network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2000" y="765587"/>
            <a:ext cx="39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baseline="300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</a:t>
            </a:r>
            <a:r>
              <a:rPr lang="en-US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 MAS NMR – Aluminum environment</a:t>
            </a:r>
            <a:endParaRPr lang="en-US" u="sng" baseline="300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8372" y="710953"/>
            <a:ext cx="237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Bruker Avance 850 Spectrometer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B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0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=20T;</a:t>
            </a:r>
            <a:r>
              <a:rPr lang="en-US" sz="1200" dirty="0" smtClean="0">
                <a:solidFill>
                  <a:srgbClr val="000080"/>
                </a:solidFill>
                <a:latin typeface="Symbol" panose="05050102010706020507" pitchFamily="18" charset="2"/>
              </a:rPr>
              <a:t>n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rf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(</a:t>
            </a:r>
            <a:r>
              <a:rPr lang="en-US" sz="1200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27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Al)=221.6MHz; </a:t>
            </a:r>
            <a:r>
              <a:rPr lang="en-US" sz="1200" dirty="0" smtClean="0">
                <a:solidFill>
                  <a:srgbClr val="000080"/>
                </a:solidFill>
                <a:latin typeface="Symbol" panose="05050102010706020507" pitchFamily="18" charset="2"/>
              </a:rPr>
              <a:t>n</a:t>
            </a:r>
            <a:r>
              <a:rPr lang="en-US" sz="1200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rot</a:t>
            </a:r>
            <a:r>
              <a:rPr lang="en-US" sz="12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=30kHz</a:t>
            </a:r>
            <a:endParaRPr lang="en-US" sz="12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700808"/>
            <a:ext cx="6249600" cy="5141270"/>
          </a:xfrm>
          <a:prstGeom prst="rect">
            <a:avLst/>
          </a:prstGeom>
        </p:spPr>
      </p:pic>
      <p:pic>
        <p:nvPicPr>
          <p:cNvPr id="23" name="Picture 1" descr="V:\congres\photos\IMG_2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8" y="704330"/>
            <a:ext cx="1089600" cy="817200"/>
          </a:xfrm>
          <a:prstGeom prst="rect">
            <a:avLst/>
          </a:prstGeom>
          <a:noFill/>
        </p:spPr>
      </p:pic>
      <p:sp>
        <p:nvSpPr>
          <p:cNvPr id="141" name="ZoneTexte 140"/>
          <p:cNvSpPr txBox="1"/>
          <p:nvPr/>
        </p:nvSpPr>
        <p:spPr>
          <a:xfrm>
            <a:off x="2717115" y="447587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IV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3851920" y="566124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661631" y="547968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*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81811" y="487598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*Spinning sideband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454874" y="2204864"/>
            <a:ext cx="26129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GBS15.6 displays higher chemical shift (73.4ppm) than GBS4.3 (71.5ppm)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GBS15.6 less polymerized than GBS4.3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>
                <a:solidFill>
                  <a:srgbClr val="000080"/>
                </a:solidFill>
                <a:latin typeface="Arial Narrow" panose="020B0606020202030204" pitchFamily="34" charset="0"/>
              </a:rPr>
              <a:t>Al</a:t>
            </a:r>
            <a:r>
              <a:rPr lang="en-US" sz="1800" baseline="-25000" dirty="0">
                <a:solidFill>
                  <a:srgbClr val="000080"/>
                </a:solidFill>
                <a:latin typeface="Arial Narrow" panose="020B0606020202030204" pitchFamily="34" charset="0"/>
              </a:rPr>
              <a:t>V</a:t>
            </a:r>
            <a:r>
              <a:rPr lang="en-US" sz="1800" dirty="0">
                <a:solidFill>
                  <a:srgbClr val="000080"/>
                </a:solidFill>
                <a:latin typeface="Arial Narrow" panose="020B0606020202030204" pitchFamily="34" charset="0"/>
              </a:rPr>
              <a:t> quantities are very close in both samples (~5</a:t>
            </a:r>
            <a:r>
              <a:rPr lang="en-US" sz="1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%)</a:t>
            </a:r>
            <a:endParaRPr lang="en-US" sz="18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46446" y="16288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IV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12974" y="430228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0008" y="2036944"/>
            <a:ext cx="936000" cy="108000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454" y="4696640"/>
            <a:ext cx="710186" cy="108000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508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59632" y="401725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GBS15.6 displays a less polymerized network compared to GBS4.3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268" y="3428246"/>
            <a:ext cx="2592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Glassy Matrix (~99%)</a:t>
            </a:r>
          </a:p>
        </p:txBody>
      </p:sp>
      <p:sp>
        <p:nvSpPr>
          <p:cNvPr id="9" name="Flèche à angle droit 8"/>
          <p:cNvSpPr/>
          <p:nvPr/>
        </p:nvSpPr>
        <p:spPr bwMode="auto">
          <a:xfrm rot="5400000">
            <a:off x="978030" y="4059848"/>
            <a:ext cx="330533" cy="232671"/>
          </a:xfrm>
          <a:prstGeom prst="bentUpArrow">
            <a:avLst>
              <a:gd name="adj1" fmla="val 29124"/>
              <a:gd name="adj2" fmla="val 38400"/>
              <a:gd name="adj3" fmla="val 25000"/>
            </a:avLst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268" y="4803388"/>
            <a:ext cx="2808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Remarkable singularities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5409" y="5377414"/>
            <a:ext cx="446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Ti</a:t>
            </a:r>
            <a:r>
              <a:rPr lang="en-US" baseline="30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3+</a:t>
            </a: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in the worse performing sample (GBS4.3)</a:t>
            </a:r>
          </a:p>
        </p:txBody>
      </p:sp>
      <p:sp>
        <p:nvSpPr>
          <p:cNvPr id="13" name="Flèche à angle droit 12"/>
          <p:cNvSpPr/>
          <p:nvPr/>
        </p:nvSpPr>
        <p:spPr bwMode="auto">
          <a:xfrm rot="5400000">
            <a:off x="973807" y="5420004"/>
            <a:ext cx="330533" cy="232671"/>
          </a:xfrm>
          <a:prstGeom prst="bentUpArrow">
            <a:avLst>
              <a:gd name="adj1" fmla="val 29124"/>
              <a:gd name="adj2" fmla="val 38400"/>
              <a:gd name="adj3" fmla="val 25000"/>
            </a:avLst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Flèche à angle droit 13"/>
          <p:cNvSpPr/>
          <p:nvPr/>
        </p:nvSpPr>
        <p:spPr bwMode="auto">
          <a:xfrm rot="5400000">
            <a:off x="973807" y="5902825"/>
            <a:ext cx="330533" cy="232671"/>
          </a:xfrm>
          <a:prstGeom prst="bentUpArrow">
            <a:avLst>
              <a:gd name="adj1" fmla="val 29124"/>
              <a:gd name="adj2" fmla="val 38400"/>
              <a:gd name="adj3" fmla="val 25000"/>
            </a:avLst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5409" y="5877312"/>
            <a:ext cx="576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Crystalline phases in the best performing sample (GBS15.6)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27560"/>
              </p:ext>
            </p:extLst>
          </p:nvPr>
        </p:nvGraphicFramePr>
        <p:xfrm>
          <a:off x="1907704" y="764704"/>
          <a:ext cx="5328591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776197">
                  <a:extLst>
                    <a:ext uri="{9D8B030D-6E8A-4147-A177-3AD203B41FA5}">
                      <a16:colId xmlns:a16="http://schemas.microsoft.com/office/drawing/2014/main" val="389383967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3112047157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1031333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GBS4.3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GBS15.6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23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Compressive Strength (MPa)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4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Compositional particularity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622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Polymerization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885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crystalline phases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Merwinite and Akermanite-Gehlenite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46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5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GBS hydration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0213779"/>
                  </p:ext>
                </p:extLst>
              </p:nvPr>
            </p:nvGraphicFramePr>
            <p:xfrm>
              <a:off x="3995936" y="2820300"/>
              <a:ext cx="4316480" cy="15841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26172">
                      <a:extLst>
                        <a:ext uri="{9D8B030D-6E8A-4147-A177-3AD203B41FA5}">
                          <a16:colId xmlns:a16="http://schemas.microsoft.com/office/drawing/2014/main" val="2697180218"/>
                        </a:ext>
                      </a:extLst>
                    </a:gridCol>
                    <a:gridCol w="1172210">
                      <a:extLst>
                        <a:ext uri="{9D8B030D-6E8A-4147-A177-3AD203B41FA5}">
                          <a16:colId xmlns:a16="http://schemas.microsoft.com/office/drawing/2014/main" val="3709785848"/>
                        </a:ext>
                      </a:extLst>
                    </a:gridCol>
                    <a:gridCol w="2018098">
                      <a:extLst>
                        <a:ext uri="{9D8B030D-6E8A-4147-A177-3AD203B41FA5}">
                          <a16:colId xmlns:a16="http://schemas.microsoft.com/office/drawing/2014/main" val="1332677108"/>
                        </a:ext>
                      </a:extLst>
                    </a:gridCol>
                  </a:tblGrid>
                  <a:tr h="365125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Liquid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Solid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77125"/>
                      </a:ext>
                    </a:extLst>
                  </a:tr>
                  <a:tr h="196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KOH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600" baseline="-25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6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1600" baseline="-25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GGBS:Portlandite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6464903"/>
                      </a:ext>
                    </a:extLst>
                  </a:tr>
                  <a:tr h="161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0.071mol/L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0.115</a:t>
                          </a:r>
                          <a:r>
                            <a:rPr lang="en-US" sz="16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mol/L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1:3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766181"/>
                      </a:ext>
                    </a:extLst>
                  </a:tr>
                  <a:tr h="639169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𝑙𝑖𝑞𝑢𝑖𝑑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𝑠𝑜𝑙𝑖𝑑</m:t>
                                    </m:r>
                                  </m:den>
                                </m:f>
                                <m:r>
                                  <a:rPr lang="fr-FR" sz="16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=1.2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099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0213779"/>
                  </p:ext>
                </p:extLst>
              </p:nvPr>
            </p:nvGraphicFramePr>
            <p:xfrm>
              <a:off x="3995936" y="2820300"/>
              <a:ext cx="4316480" cy="15841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26172">
                      <a:extLst>
                        <a:ext uri="{9D8B030D-6E8A-4147-A177-3AD203B41FA5}">
                          <a16:colId xmlns:a16="http://schemas.microsoft.com/office/drawing/2014/main" val="2697180218"/>
                        </a:ext>
                      </a:extLst>
                    </a:gridCol>
                    <a:gridCol w="1172210">
                      <a:extLst>
                        <a:ext uri="{9D8B030D-6E8A-4147-A177-3AD203B41FA5}">
                          <a16:colId xmlns:a16="http://schemas.microsoft.com/office/drawing/2014/main" val="3709785848"/>
                        </a:ext>
                      </a:extLst>
                    </a:gridCol>
                    <a:gridCol w="2018098">
                      <a:extLst>
                        <a:ext uri="{9D8B030D-6E8A-4147-A177-3AD203B41FA5}">
                          <a16:colId xmlns:a16="http://schemas.microsoft.com/office/drawing/2014/main" val="1332677108"/>
                        </a:ext>
                      </a:extLst>
                    </a:gridCol>
                  </a:tblGrid>
                  <a:tr h="365125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Liquid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Solid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77125"/>
                      </a:ext>
                    </a:extLst>
                  </a:tr>
                  <a:tr h="2899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KOH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600" baseline="-25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6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1600" baseline="-25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GGBS:Portlandite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6464903"/>
                      </a:ext>
                    </a:extLst>
                  </a:tr>
                  <a:tr h="2899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0.071mol/L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0.115</a:t>
                          </a:r>
                          <a:r>
                            <a:rPr lang="en-US" sz="16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mol/L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1:3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3766181"/>
                      </a:ext>
                    </a:extLst>
                  </a:tr>
                  <a:tr h="639169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1" t="-151429" r="-564" b="-1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099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76200" y="4581128"/>
            <a:ext cx="9067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Hydration stop – Solvent exchange: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000080"/>
                </a:solidFill>
                <a:latin typeface="Arial Narrow" panose="020B0606020202030204" pitchFamily="34" charset="0"/>
              </a:rPr>
              <a:t>2</a:t>
            </a: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minutes in acetone </a:t>
            </a: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 Buchner filtration  15 minutes vacuum drying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Characterization after different curing times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	24h  48h  72h  7 days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975422"/>
            <a:ext cx="9067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No Portland cement or clinker addition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Simpler system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Better observation of the behavior of GBS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820300"/>
            <a:ext cx="3847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Cement Pore solution:</a:t>
            </a:r>
          </a:p>
        </p:txBody>
      </p:sp>
    </p:spTree>
    <p:extLst>
      <p:ext uri="{BB962C8B-B14F-4D97-AF65-F5344CB8AC3E}">
        <p14:creationId xmlns:p14="http://schemas.microsoft.com/office/powerpoint/2010/main" val="12311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XRD</a:t>
            </a:r>
            <a:endParaRPr lang="en-US" dirty="0"/>
          </a:p>
        </p:txBody>
      </p:sp>
      <p:grpSp>
        <p:nvGrpSpPr>
          <p:cNvPr id="23" name="Groupe 22"/>
          <p:cNvGrpSpPr/>
          <p:nvPr/>
        </p:nvGrpSpPr>
        <p:grpSpPr>
          <a:xfrm>
            <a:off x="828000" y="836712"/>
            <a:ext cx="7488000" cy="2868780"/>
            <a:chOff x="828000" y="836712"/>
            <a:chExt cx="7488000" cy="2868780"/>
          </a:xfrm>
        </p:grpSpPr>
        <p:grpSp>
          <p:nvGrpSpPr>
            <p:cNvPr id="12" name="Groupe 11"/>
            <p:cNvGrpSpPr/>
            <p:nvPr/>
          </p:nvGrpSpPr>
          <p:grpSpPr>
            <a:xfrm>
              <a:off x="828000" y="836712"/>
              <a:ext cx="7488000" cy="2868780"/>
              <a:chOff x="828000" y="836712"/>
              <a:chExt cx="7488000" cy="2868780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8000" y="836712"/>
                <a:ext cx="7488000" cy="2868780"/>
              </a:xfrm>
              <a:prstGeom prst="rect">
                <a:avLst/>
              </a:prstGeom>
            </p:spPr>
          </p:pic>
          <p:grpSp>
            <p:nvGrpSpPr>
              <p:cNvPr id="8" name="Groupe 7"/>
              <p:cNvGrpSpPr/>
              <p:nvPr/>
            </p:nvGrpSpPr>
            <p:grpSpPr>
              <a:xfrm>
                <a:off x="7182965" y="836712"/>
                <a:ext cx="1133035" cy="739046"/>
                <a:chOff x="7014511" y="919757"/>
                <a:chExt cx="1133035" cy="739046"/>
              </a:xfrm>
            </p:grpSpPr>
            <p:sp>
              <p:nvSpPr>
                <p:cNvPr id="32" name="Ellipse 31"/>
                <p:cNvSpPr/>
                <p:nvPr/>
              </p:nvSpPr>
              <p:spPr bwMode="auto">
                <a:xfrm>
                  <a:off x="7020271" y="1253273"/>
                  <a:ext cx="72008" cy="72008"/>
                </a:xfrm>
                <a:prstGeom prst="ellipse">
                  <a:avLst/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33" name="Étoile à 5 branches 32"/>
                <p:cNvSpPr/>
                <p:nvPr/>
              </p:nvSpPr>
              <p:spPr bwMode="auto">
                <a:xfrm>
                  <a:off x="7020275" y="1022256"/>
                  <a:ext cx="72000" cy="72000"/>
                </a:xfrm>
                <a:prstGeom prst="star5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7139434" y="919757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Portlandite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7139434" y="1150781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Ettringite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riangle isocèle 39"/>
                <p:cNvSpPr/>
                <p:nvPr/>
              </p:nvSpPr>
              <p:spPr bwMode="auto">
                <a:xfrm>
                  <a:off x="7014511" y="1484299"/>
                  <a:ext cx="83529" cy="72008"/>
                </a:xfrm>
                <a:prstGeom prst="triangl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7139434" y="1381804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Calcite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" name="Ellipse 2"/>
            <p:cNvSpPr/>
            <p:nvPr/>
          </p:nvSpPr>
          <p:spPr bwMode="auto">
            <a:xfrm>
              <a:off x="2339752" y="2636912"/>
              <a:ext cx="72008" cy="72008"/>
            </a:xfrm>
            <a:prstGeom prst="ellipse">
              <a:avLst/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3275856" y="2852936"/>
              <a:ext cx="72008" cy="72008"/>
            </a:xfrm>
            <a:prstGeom prst="ellipse">
              <a:avLst/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4644008" y="2852936"/>
              <a:ext cx="72008" cy="72008"/>
            </a:xfrm>
            <a:prstGeom prst="ellipse">
              <a:avLst/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" name="Étoile à 5 branches 3"/>
            <p:cNvSpPr/>
            <p:nvPr/>
          </p:nvSpPr>
          <p:spPr bwMode="auto">
            <a:xfrm>
              <a:off x="3563888" y="1196760"/>
              <a:ext cx="72000" cy="72000"/>
            </a:xfrm>
            <a:prstGeom prst="star5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5838873" y="872873"/>
              <a:ext cx="72000" cy="72000"/>
            </a:xfrm>
            <a:prstGeom prst="star5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7668344" y="2348880"/>
              <a:ext cx="72000" cy="72000"/>
            </a:xfrm>
            <a:prstGeom prst="star5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5076056" y="2450864"/>
              <a:ext cx="72000" cy="72000"/>
            </a:xfrm>
            <a:prstGeom prst="star5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" name="Triangle isocèle 5"/>
            <p:cNvSpPr/>
            <p:nvPr/>
          </p:nvSpPr>
          <p:spPr bwMode="auto">
            <a:xfrm>
              <a:off x="4283968" y="2852936"/>
              <a:ext cx="83529" cy="72008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6" name="Triangle isocèle 35"/>
            <p:cNvSpPr/>
            <p:nvPr/>
          </p:nvSpPr>
          <p:spPr bwMode="auto">
            <a:xfrm>
              <a:off x="5204637" y="2657872"/>
              <a:ext cx="83529" cy="72008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3717517" y="2852936"/>
              <a:ext cx="72008" cy="72008"/>
            </a:xfrm>
            <a:prstGeom prst="ellipse">
              <a:avLst/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28000" y="3741653"/>
            <a:ext cx="7488000" cy="2895792"/>
            <a:chOff x="828000" y="3741653"/>
            <a:chExt cx="7488000" cy="2895792"/>
          </a:xfrm>
        </p:grpSpPr>
        <p:grpSp>
          <p:nvGrpSpPr>
            <p:cNvPr id="11" name="Groupe 10"/>
            <p:cNvGrpSpPr/>
            <p:nvPr/>
          </p:nvGrpSpPr>
          <p:grpSpPr>
            <a:xfrm>
              <a:off x="828000" y="3741653"/>
              <a:ext cx="7488000" cy="2895792"/>
              <a:chOff x="828000" y="3741653"/>
              <a:chExt cx="7488000" cy="2895792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000" y="3741653"/>
                <a:ext cx="7488000" cy="2895792"/>
              </a:xfrm>
              <a:prstGeom prst="rect">
                <a:avLst/>
              </a:prstGeom>
            </p:spPr>
          </p:pic>
          <p:grpSp>
            <p:nvGrpSpPr>
              <p:cNvPr id="42" name="Groupe 41"/>
              <p:cNvGrpSpPr/>
              <p:nvPr/>
            </p:nvGrpSpPr>
            <p:grpSpPr>
              <a:xfrm>
                <a:off x="7182965" y="3741653"/>
                <a:ext cx="1133035" cy="739046"/>
                <a:chOff x="7014511" y="919757"/>
                <a:chExt cx="1133035" cy="739046"/>
              </a:xfrm>
            </p:grpSpPr>
            <p:sp>
              <p:nvSpPr>
                <p:cNvPr id="43" name="Ellipse 42"/>
                <p:cNvSpPr/>
                <p:nvPr/>
              </p:nvSpPr>
              <p:spPr bwMode="auto">
                <a:xfrm>
                  <a:off x="7020271" y="1253273"/>
                  <a:ext cx="72008" cy="72008"/>
                </a:xfrm>
                <a:prstGeom prst="ellipse">
                  <a:avLst/>
                </a:prstGeom>
                <a:solidFill>
                  <a:srgbClr val="FF9933"/>
                </a:solidFill>
                <a:ln w="12700" cap="flat" cmpd="sng" algn="ctr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44" name="Étoile à 5 branches 43"/>
                <p:cNvSpPr/>
                <p:nvPr/>
              </p:nvSpPr>
              <p:spPr bwMode="auto">
                <a:xfrm>
                  <a:off x="7020275" y="1022256"/>
                  <a:ext cx="72000" cy="72000"/>
                </a:xfrm>
                <a:prstGeom prst="star5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7139434" y="919757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Portlandite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7139434" y="1150781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Ettringite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riangle isocèle 46"/>
                <p:cNvSpPr/>
                <p:nvPr/>
              </p:nvSpPr>
              <p:spPr bwMode="auto">
                <a:xfrm>
                  <a:off x="7014511" y="1484299"/>
                  <a:ext cx="83529" cy="72008"/>
                </a:xfrm>
                <a:prstGeom prst="triangl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7139434" y="1381804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Calcite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" name="Étoile à 5 branches 15"/>
            <p:cNvSpPr/>
            <p:nvPr/>
          </p:nvSpPr>
          <p:spPr bwMode="auto">
            <a:xfrm>
              <a:off x="3563888" y="4119120"/>
              <a:ext cx="72000" cy="72000"/>
            </a:xfrm>
            <a:prstGeom prst="star5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5838873" y="3795233"/>
              <a:ext cx="72000" cy="72000"/>
            </a:xfrm>
            <a:prstGeom prst="star5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Étoile à 5 branches 17"/>
            <p:cNvSpPr/>
            <p:nvPr/>
          </p:nvSpPr>
          <p:spPr bwMode="auto">
            <a:xfrm>
              <a:off x="7668344" y="5271240"/>
              <a:ext cx="72000" cy="72000"/>
            </a:xfrm>
            <a:prstGeom prst="star5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9" name="Étoile à 5 branches 18"/>
            <p:cNvSpPr/>
            <p:nvPr/>
          </p:nvSpPr>
          <p:spPr bwMode="auto">
            <a:xfrm>
              <a:off x="5076056" y="5373224"/>
              <a:ext cx="72000" cy="72000"/>
            </a:xfrm>
            <a:prstGeom prst="star5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2340168" y="5661248"/>
              <a:ext cx="72008" cy="72008"/>
            </a:xfrm>
            <a:prstGeom prst="ellipse">
              <a:avLst/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3276272" y="5805264"/>
              <a:ext cx="72008" cy="72008"/>
            </a:xfrm>
            <a:prstGeom prst="ellipse">
              <a:avLst/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4644008" y="5877272"/>
              <a:ext cx="72008" cy="72008"/>
            </a:xfrm>
            <a:prstGeom prst="ellipse">
              <a:avLst/>
            </a:prstGeom>
            <a:solidFill>
              <a:srgbClr val="FF9933"/>
            </a:solidFill>
            <a:ln w="12700" cap="flat" cmpd="sng" algn="ctr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" name="Triangle isocèle 37"/>
            <p:cNvSpPr/>
            <p:nvPr/>
          </p:nvSpPr>
          <p:spPr bwMode="auto">
            <a:xfrm>
              <a:off x="4283968" y="5856312"/>
              <a:ext cx="83529" cy="72008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9" name="Triangle isocèle 38"/>
            <p:cNvSpPr/>
            <p:nvPr/>
          </p:nvSpPr>
          <p:spPr bwMode="auto">
            <a:xfrm>
              <a:off x="5204637" y="5805264"/>
              <a:ext cx="83529" cy="72008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29</a:t>
            </a:r>
            <a:r>
              <a:rPr lang="en-US" dirty="0" smtClean="0"/>
              <a:t>Si MAS NMR</a:t>
            </a:r>
            <a:endParaRPr lang="en-US" baseline="30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51" y="766770"/>
            <a:ext cx="9303302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29</a:t>
            </a:r>
            <a:r>
              <a:rPr lang="en-US" dirty="0" smtClean="0"/>
              <a:t>Si MAS NMR</a:t>
            </a:r>
            <a:endParaRPr lang="en-US" baseline="30000" dirty="0"/>
          </a:p>
        </p:txBody>
      </p:sp>
      <p:pic>
        <p:nvPicPr>
          <p:cNvPr id="243" name="Image 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51" y="766770"/>
            <a:ext cx="9303302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4752528"/>
            <a:ext cx="9144000" cy="1628800"/>
            <a:chOff x="0" y="3960440"/>
            <a:chExt cx="9144000" cy="16288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60440"/>
              <a:ext cx="1983511" cy="83265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12184"/>
              <a:ext cx="2228867" cy="77705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866" y="4608512"/>
              <a:ext cx="2412268" cy="33054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11" y="4941152"/>
              <a:ext cx="2571778" cy="64808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055" y="4104560"/>
              <a:ext cx="1569945" cy="936000"/>
            </a:xfrm>
            <a:prstGeom prst="rect">
              <a:avLst/>
            </a:prstGeom>
          </p:spPr>
        </p:pic>
        <p:pic>
          <p:nvPicPr>
            <p:cNvPr id="9" name="Picture 25" descr="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942" y="5013240"/>
              <a:ext cx="1615058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720000" y="2060848"/>
            <a:ext cx="770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European project – Industrial and academic partnership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80"/>
                </a:solidFill>
                <a:latin typeface="Arial Narrow" panose="020B0606020202030204" pitchFamily="34" charset="0"/>
              </a:rPr>
              <a:t>Identification of compositional factors influencing strength development in mortars</a:t>
            </a:r>
            <a:endParaRPr lang="en-US" sz="2800" dirty="0" smtClean="0">
              <a:solidFill>
                <a:srgbClr val="000080"/>
              </a:solidFill>
              <a:latin typeface="Arial Narrow" panose="020B0606020202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Optimization of reactivity regarding composition and cement formulation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89071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New Activation Routes for Early Strength Development of Granulated Blast Furnace Slag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508000"/>
          </a:xfrm>
        </p:spPr>
        <p:txBody>
          <a:bodyPr/>
          <a:lstStyle/>
          <a:p>
            <a:r>
              <a:rPr lang="en-US" dirty="0" smtClean="0"/>
              <a:t>ActiSlag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29</a:t>
            </a:r>
            <a:r>
              <a:rPr lang="en-US" dirty="0" smtClean="0"/>
              <a:t>Si MAS NMR</a:t>
            </a:r>
            <a:endParaRPr lang="en-US" baseline="30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51" y="766770"/>
            <a:ext cx="9303302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29</a:t>
            </a:r>
            <a:r>
              <a:rPr lang="en-US" dirty="0"/>
              <a:t>Si </a:t>
            </a:r>
            <a:r>
              <a:rPr lang="en-US" dirty="0" smtClean="0"/>
              <a:t>MAS NMR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106293" y="764704"/>
            <a:ext cx="8931414" cy="2499577"/>
            <a:chOff x="106293" y="1124744"/>
            <a:chExt cx="8931414" cy="249957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93" y="1124744"/>
              <a:ext cx="8931414" cy="249957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320000" y="2420888"/>
              <a:ext cx="504000" cy="288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Slag</a:t>
              </a:r>
            </a:p>
          </p:txBody>
        </p:sp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02222"/>
              </p:ext>
            </p:extLst>
          </p:nvPr>
        </p:nvGraphicFramePr>
        <p:xfrm>
          <a:off x="1361258" y="3284984"/>
          <a:ext cx="6421485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852170">
                  <a:extLst>
                    <a:ext uri="{9D8B030D-6E8A-4147-A177-3AD203B41FA5}">
                      <a16:colId xmlns:a16="http://schemas.microsoft.com/office/drawing/2014/main" val="732835847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3893412639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38224762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900048951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1485050629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317648415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4506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GBS4.3-48h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GBS15.6-48h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19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FWHM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Silicon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(%)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FWHM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Silicon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(%)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010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-75.1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922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2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-77.6/-79.4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0.7/1.9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-76.9/-78.7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1.1/1.4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927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2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(1Al)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81.7/-82.9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1.5/0.8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62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2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84.8/-86.1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1.5/1.0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83.7/-85.2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1.0/1.0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242323"/>
                  </a:ext>
                </a:extLst>
              </a:tr>
            </a:tbl>
          </a:graphicData>
        </a:graphic>
      </p:graphicFrame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44" y="3501008"/>
            <a:ext cx="7004911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29</a:t>
            </a:r>
            <a:r>
              <a:rPr lang="en-US" dirty="0"/>
              <a:t>Si </a:t>
            </a:r>
            <a:r>
              <a:rPr lang="en-US" dirty="0" smtClean="0"/>
              <a:t>MAS NMR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106293" y="1124744"/>
            <a:ext cx="8931414" cy="2499577"/>
            <a:chOff x="106293" y="1124744"/>
            <a:chExt cx="8931414" cy="249957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93" y="1124744"/>
              <a:ext cx="8931414" cy="249957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320000" y="2420888"/>
              <a:ext cx="504000" cy="288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Slag</a:t>
              </a:r>
            </a:p>
          </p:txBody>
        </p:sp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88039"/>
              </p:ext>
            </p:extLst>
          </p:nvPr>
        </p:nvGraphicFramePr>
        <p:xfrm>
          <a:off x="1361258" y="4147513"/>
          <a:ext cx="6421485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852170">
                  <a:extLst>
                    <a:ext uri="{9D8B030D-6E8A-4147-A177-3AD203B41FA5}">
                      <a16:colId xmlns:a16="http://schemas.microsoft.com/office/drawing/2014/main" val="732835847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3893412639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38224762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900048951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1485050629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317648415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4506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GBS4.3-48h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GBS15.6-48h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19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6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FWHM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Silicon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6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FWHM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Silicon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010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-75.1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922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92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7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27</a:t>
            </a:r>
            <a:r>
              <a:rPr lang="en-US" dirty="0" smtClean="0"/>
              <a:t>Al MAS NMR</a:t>
            </a:r>
            <a:endParaRPr lang="en-US" baseline="30000" dirty="0"/>
          </a:p>
        </p:txBody>
      </p:sp>
      <p:pic>
        <p:nvPicPr>
          <p:cNvPr id="106" name="Imag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827773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475" y="764704"/>
            <a:ext cx="4981050" cy="312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27</a:t>
            </a:r>
            <a:r>
              <a:rPr lang="en-US" dirty="0" smtClean="0"/>
              <a:t>Al MAS NMR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701596" y="1821485"/>
            <a:ext cx="10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Ettringite (13ppm)</a:t>
            </a:r>
          </a:p>
        </p:txBody>
      </p:sp>
      <p:cxnSp>
        <p:nvCxnSpPr>
          <p:cNvPr id="5" name="Connecteur droit avec flèche 4"/>
          <p:cNvCxnSpPr/>
          <p:nvPr/>
        </p:nvCxnSpPr>
        <p:spPr bwMode="auto">
          <a:xfrm>
            <a:off x="3707904" y="2060848"/>
            <a:ext cx="50405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8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" name="Connecteur droit avec flèche 6"/>
          <p:cNvCxnSpPr/>
          <p:nvPr/>
        </p:nvCxnSpPr>
        <p:spPr bwMode="auto">
          <a:xfrm flipH="1">
            <a:off x="4716016" y="1556792"/>
            <a:ext cx="43204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8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flipH="1">
            <a:off x="5148064" y="2564904"/>
            <a:ext cx="432048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8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03920" y="4085456"/>
            <a:ext cx="828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Signal at 13ppm consistent with Ettringite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Large signal at 10ppm – Several components</a:t>
            </a:r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AFm phases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Signal at 5ppm consistent with Third Aluminum Hydrate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48064" y="1316459"/>
            <a:ext cx="10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AFm (10ppm)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0112" y="2310972"/>
            <a:ext cx="10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TAH (5ppm)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70000"/>
            <a:ext cx="374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Andersen </a:t>
            </a:r>
            <a:r>
              <a:rPr lang="en-US" sz="1400" i="1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et. al. </a:t>
            </a: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(2006). </a:t>
            </a:r>
            <a:r>
              <a:rPr lang="en-US" sz="1400" dirty="0" err="1" smtClean="0">
                <a:solidFill>
                  <a:srgbClr val="000080"/>
                </a:solidFill>
                <a:latin typeface="Arial Narrow" panose="020B0606020202030204" pitchFamily="34" charset="0"/>
              </a:rPr>
              <a:t>Cem</a:t>
            </a: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. </a:t>
            </a:r>
            <a:r>
              <a:rPr lang="en-US" sz="1400" dirty="0" err="1" smtClean="0">
                <a:solidFill>
                  <a:srgbClr val="000080"/>
                </a:solidFill>
                <a:latin typeface="Arial Narrow" panose="020B0606020202030204" pitchFamily="34" charset="0"/>
              </a:rPr>
              <a:t>Concr</a:t>
            </a: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. Res., 31(1), 3-17</a:t>
            </a:r>
            <a:r>
              <a:rPr lang="en-US" sz="1400" i="1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</a:t>
            </a:r>
            <a:endParaRPr lang="en-US" sz="1400" dirty="0" smtClean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H-</a:t>
            </a:r>
            <a:r>
              <a:rPr lang="en-US" baseline="30000" dirty="0" smtClean="0"/>
              <a:t>27</a:t>
            </a:r>
            <a:r>
              <a:rPr lang="en-US" dirty="0" smtClean="0"/>
              <a:t>Al CP-MAS</a:t>
            </a:r>
            <a:endParaRPr lang="en-US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51520" y="375591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Confirmation of the presence of hydrated phases under the unaltered slag signal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10" y="692696"/>
            <a:ext cx="5303980" cy="3121423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49" y="4509119"/>
            <a:ext cx="4818453" cy="2185919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251520" y="4437112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Signals at 74ppm and 68ppm consistent with CASH phases</a:t>
            </a:r>
          </a:p>
        </p:txBody>
      </p:sp>
    </p:spTree>
    <p:extLst>
      <p:ext uri="{BB962C8B-B14F-4D97-AF65-F5344CB8AC3E}">
        <p14:creationId xmlns:p14="http://schemas.microsoft.com/office/powerpoint/2010/main" val="3416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27</a:t>
            </a:r>
            <a:r>
              <a:rPr lang="en-US" dirty="0" smtClean="0"/>
              <a:t>Al MAS NMR</a:t>
            </a:r>
            <a:endParaRPr lang="en-US" baseline="30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28925"/>
              </p:ext>
            </p:extLst>
          </p:nvPr>
        </p:nvGraphicFramePr>
        <p:xfrm>
          <a:off x="1436433" y="4869160"/>
          <a:ext cx="6271135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850900">
                  <a:extLst>
                    <a:ext uri="{9D8B030D-6E8A-4147-A177-3AD203B41FA5}">
                      <a16:colId xmlns:a16="http://schemas.microsoft.com/office/drawing/2014/main" val="226987044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9215424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5466856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7221162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757512975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1017452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12082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GBS4.3-48h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GBS15.6-48h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749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FWHM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FWHM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07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9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Ettringite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936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9.9/10.4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1.5/2.0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9.8/10.8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1.6/2.2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455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29439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4" y="765175"/>
            <a:ext cx="7737592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8650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4575081" y="162000"/>
            <a:ext cx="0" cy="66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rot="16200000">
            <a:off x="4572000" y="-1142999"/>
            <a:ext cx="0" cy="914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6228328" y="88140"/>
            <a:ext cx="1296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GBS15.6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691680" y="88140"/>
            <a:ext cx="115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GBS4.3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" y="476672"/>
            <a:ext cx="4448408" cy="28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38" y="476672"/>
            <a:ext cx="4452993" cy="288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" y="3717032"/>
            <a:ext cx="4455503" cy="28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83" y="3717032"/>
            <a:ext cx="4455503" cy="2880000"/>
          </a:xfrm>
          <a:prstGeom prst="rect">
            <a:avLst/>
          </a:prstGeom>
        </p:spPr>
      </p:pic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4104000" y="116672"/>
            <a:ext cx="936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Silicon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3888000" y="3356992"/>
            <a:ext cx="1368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Aluminum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8650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4575081" y="162000"/>
            <a:ext cx="0" cy="66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rot="16200000">
            <a:off x="4572000" y="-1142999"/>
            <a:ext cx="0" cy="914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6228328" y="88140"/>
            <a:ext cx="1296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GBS15.6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691680" y="88140"/>
            <a:ext cx="115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GBS4.3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" y="3717032"/>
            <a:ext cx="4455503" cy="28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83" y="3717032"/>
            <a:ext cx="4455503" cy="2880000"/>
          </a:xfrm>
          <a:prstGeom prst="rect">
            <a:avLst/>
          </a:prstGeom>
        </p:spPr>
      </p:pic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4104000" y="116672"/>
            <a:ext cx="936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Silicon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1584" y="3645024"/>
            <a:ext cx="9049602" cy="3212976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3888000" y="3356992"/>
            <a:ext cx="1368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>
                    <a:alpha val="2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Aluminum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>
                  <a:alpha val="2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789" y="476672"/>
            <a:ext cx="4448408" cy="28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8" y="476672"/>
            <a:ext cx="444840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8650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4575081" y="162000"/>
            <a:ext cx="0" cy="66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rot="16200000">
            <a:off x="4572000" y="-1142999"/>
            <a:ext cx="0" cy="914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6228328" y="88140"/>
            <a:ext cx="1296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GBS15.6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691680" y="88140"/>
            <a:ext cx="115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GBS4.3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" y="476672"/>
            <a:ext cx="4448408" cy="28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38" y="476672"/>
            <a:ext cx="4452993" cy="2880000"/>
          </a:xfrm>
          <a:prstGeom prst="rect">
            <a:avLst/>
          </a:prstGeom>
        </p:spPr>
      </p:pic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4104000" y="116672"/>
            <a:ext cx="936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>
                    <a:alpha val="2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Silicon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>
                  <a:alpha val="2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3888000" y="3356992"/>
            <a:ext cx="1368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Aluminum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584" y="520148"/>
            <a:ext cx="9049602" cy="2881468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6" y="3744905"/>
            <a:ext cx="4455503" cy="28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265" y="3740352"/>
            <a:ext cx="445550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15" y="1800498"/>
            <a:ext cx="6656400" cy="37167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2987824" y="3933056"/>
            <a:ext cx="952611" cy="1255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58922"/>
              </p:ext>
            </p:extLst>
          </p:nvPr>
        </p:nvGraphicFramePr>
        <p:xfrm>
          <a:off x="900000" y="5733256"/>
          <a:ext cx="7344000" cy="754888"/>
        </p:xfrm>
        <a:graphic>
          <a:graphicData uri="http://schemas.openxmlformats.org/drawingml/2006/table">
            <a:tbl>
              <a:tblPr firstRow="1" firstCol="1" band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2363115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92842612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5525571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45115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2128733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78674589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7949723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022132167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GBS4.3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GBS5.1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GBS8.2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GBS10.6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GBS11.2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GBS14.8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GBS15.6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0484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Compressive strength (MPa)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304683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 bwMode="auto">
          <a:xfrm>
            <a:off x="2699792" y="5733256"/>
            <a:ext cx="792000" cy="75488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452320" y="5733256"/>
            <a:ext cx="792000" cy="75488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Flèche vers le bas 3"/>
          <p:cNvSpPr/>
          <p:nvPr/>
        </p:nvSpPr>
        <p:spPr bwMode="auto">
          <a:xfrm>
            <a:off x="3013824" y="3645024"/>
            <a:ext cx="288032" cy="45455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>
            <a:off x="3563888" y="4054568"/>
            <a:ext cx="288032" cy="45455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193518" y="872232"/>
            <a:ext cx="7041762" cy="400110"/>
            <a:chOff x="1193518" y="872232"/>
            <a:chExt cx="7041762" cy="400110"/>
          </a:xfrm>
        </p:grpSpPr>
        <p:sp>
          <p:nvSpPr>
            <p:cNvPr id="14" name="Rectangle 13"/>
            <p:cNvSpPr/>
            <p:nvPr/>
          </p:nvSpPr>
          <p:spPr>
            <a:xfrm>
              <a:off x="1193518" y="892287"/>
              <a:ext cx="3096000" cy="36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7 samples with different origins</a:t>
              </a:r>
              <a:endParaRPr lang="en-US" dirty="0">
                <a:solidFill>
                  <a:srgbClr val="00008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Flèche droite 14"/>
            <p:cNvSpPr/>
            <p:nvPr/>
          </p:nvSpPr>
          <p:spPr bwMode="auto">
            <a:xfrm>
              <a:off x="4319972" y="892267"/>
              <a:ext cx="504056" cy="360040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51280" y="872232"/>
              <a:ext cx="338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7 different compressive strengths</a:t>
              </a:r>
              <a:endParaRPr lang="en-US" dirty="0">
                <a:solidFill>
                  <a:srgbClr val="00008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64000" y="1196792"/>
            <a:ext cx="3816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Study of the best and worst performing</a:t>
            </a:r>
            <a:endParaRPr lang="en-US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28432" r="4763" b="26888"/>
          <a:stretch/>
        </p:blipFill>
        <p:spPr>
          <a:xfrm>
            <a:off x="0" y="6498000"/>
            <a:ext cx="1570908" cy="360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67920" y="1506270"/>
            <a:ext cx="4104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75wt% GBS and 25wt% clinker; Blaine = 4200 cm²/g</a:t>
            </a:r>
          </a:p>
        </p:txBody>
      </p:sp>
    </p:spTree>
    <p:extLst>
      <p:ext uri="{BB962C8B-B14F-4D97-AF65-F5344CB8AC3E}">
        <p14:creationId xmlns:p14="http://schemas.microsoft.com/office/powerpoint/2010/main" val="30784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0.00018 -0.0131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1" grpId="0" animBg="1"/>
      <p:bldP spid="4" grpId="0" animBg="1"/>
      <p:bldP spid="13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8650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4575081" y="162000"/>
            <a:ext cx="0" cy="66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rot="16200000">
            <a:off x="4572000" y="-1142999"/>
            <a:ext cx="0" cy="914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6228328" y="88140"/>
            <a:ext cx="1296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GBS15.6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691680" y="88140"/>
            <a:ext cx="115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GBS4.3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4104000" y="116672"/>
            <a:ext cx="936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Silicon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3888000" y="3356992"/>
            <a:ext cx="1368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Aluminum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6" y="3744905"/>
            <a:ext cx="4455503" cy="28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65" y="3740352"/>
            <a:ext cx="4455503" cy="288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6" y="476672"/>
            <a:ext cx="4448408" cy="28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812" y="463609"/>
            <a:ext cx="444840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8650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4575081" y="162000"/>
            <a:ext cx="0" cy="66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rot="16200000">
            <a:off x="4572000" y="-1142999"/>
            <a:ext cx="0" cy="914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6228328" y="88140"/>
            <a:ext cx="1296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GBS15.6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691680" y="88140"/>
            <a:ext cx="115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GBS4.3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" y="3717032"/>
            <a:ext cx="4455503" cy="28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83" y="3717032"/>
            <a:ext cx="4455503" cy="2880000"/>
          </a:xfrm>
          <a:prstGeom prst="rect">
            <a:avLst/>
          </a:prstGeom>
        </p:spPr>
      </p:pic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4104000" y="116672"/>
            <a:ext cx="936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Silicon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584" y="3645024"/>
            <a:ext cx="9049602" cy="3212976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3888000" y="3356992"/>
            <a:ext cx="1368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>
                    <a:alpha val="2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Aluminum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>
                  <a:alpha val="2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4" y="488558"/>
            <a:ext cx="4448408" cy="28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789" y="490925"/>
            <a:ext cx="445299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8650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4575081" y="162000"/>
            <a:ext cx="0" cy="66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rot="16200000">
            <a:off x="4572000" y="-1142999"/>
            <a:ext cx="0" cy="914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6228328" y="88140"/>
            <a:ext cx="1296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GBS15.6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691680" y="88140"/>
            <a:ext cx="115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GBS4.3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" y="476672"/>
            <a:ext cx="4448408" cy="28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38" y="476672"/>
            <a:ext cx="4452993" cy="2880000"/>
          </a:xfrm>
          <a:prstGeom prst="rect">
            <a:avLst/>
          </a:prstGeom>
        </p:spPr>
      </p:pic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4104000" y="116672"/>
            <a:ext cx="936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>
                    <a:alpha val="2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Silicon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>
                  <a:alpha val="2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3888000" y="3356992"/>
            <a:ext cx="1368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Aluminum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584" y="520148"/>
            <a:ext cx="9049602" cy="2881468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7" y="3751341"/>
            <a:ext cx="4455503" cy="28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156" y="3751776"/>
            <a:ext cx="445550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8650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4575081" y="162000"/>
            <a:ext cx="0" cy="669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rot="16200000">
            <a:off x="4572000" y="-1142999"/>
            <a:ext cx="0" cy="914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6228328" y="88140"/>
            <a:ext cx="1296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GBS15.6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691680" y="88140"/>
            <a:ext cx="115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</a:rPr>
              <a:t>GBS4.3</a:t>
            </a:r>
            <a:endParaRPr kumimoji="0" lang="en-US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" y="476672"/>
            <a:ext cx="4448408" cy="28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38" y="476672"/>
            <a:ext cx="4452993" cy="288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" y="3717032"/>
            <a:ext cx="4455503" cy="28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83" y="3717032"/>
            <a:ext cx="4455503" cy="2880000"/>
          </a:xfrm>
          <a:prstGeom prst="rect">
            <a:avLst/>
          </a:prstGeom>
        </p:spPr>
      </p:pic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4104000" y="116672"/>
            <a:ext cx="936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Silicon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3888000" y="3356992"/>
            <a:ext cx="1368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Aluminum</a:t>
            </a:r>
            <a:endParaRPr kumimoji="0" lang="en-US" altLang="en-US" sz="3600" i="0" u="sng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920914"/>
            <a:ext cx="7134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Less polymerized sample GBS15.6 (higher basicity) – faster and more important dissolution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172901"/>
            <a:ext cx="7134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Effect of crystalline phases..?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000558"/>
            <a:ext cx="71341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Consistent with known negative impact attributed </a:t>
            </a:r>
            <a:r>
              <a:rPr lang="en-US" dirty="0" err="1" smtClean="0">
                <a:solidFill>
                  <a:srgbClr val="000080"/>
                </a:solidFill>
                <a:latin typeface="Arial Narrow" panose="020B0606020202030204" pitchFamily="34" charset="0"/>
              </a:rPr>
              <a:t>toTitanium</a:t>
            </a:r>
            <a:endParaRPr lang="en-US" dirty="0">
              <a:solidFill>
                <a:srgbClr val="000080"/>
              </a:solidFill>
              <a:latin typeface="Arial Narrow" panose="020B060602020203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Current work…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475656" y="1916832"/>
            <a:ext cx="7782207" cy="3477875"/>
            <a:chOff x="1475656" y="2311585"/>
            <a:chExt cx="7782207" cy="3477875"/>
          </a:xfrm>
        </p:grpSpPr>
        <p:sp>
          <p:nvSpPr>
            <p:cNvPr id="4" name="Rectangle 3"/>
            <p:cNvSpPr/>
            <p:nvPr/>
          </p:nvSpPr>
          <p:spPr>
            <a:xfrm>
              <a:off x="2123728" y="2311585"/>
              <a:ext cx="7134135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GBS4.3: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Late onset of slag dissolution – 48h for Si and 24h for Al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After 7 days – 48% of Si and 32% of Al have leached out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CASH detected after 48h for Si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GBS15.6: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Early onset of slag dissolution –24h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After 7 days – 70% of Si and 65% of Al have leached out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CASH detected as soon as 24h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rgbClr val="00008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Flèche droite 7"/>
            <p:cNvSpPr/>
            <p:nvPr/>
          </p:nvSpPr>
          <p:spPr bwMode="auto">
            <a:xfrm>
              <a:off x="1475656" y="2333798"/>
              <a:ext cx="504056" cy="397335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Flèche droite 8"/>
            <p:cNvSpPr/>
            <p:nvPr/>
          </p:nvSpPr>
          <p:spPr bwMode="auto">
            <a:xfrm>
              <a:off x="1475656" y="3851854"/>
              <a:ext cx="504056" cy="397335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1" name="Flèche à angle droit 10"/>
          <p:cNvSpPr/>
          <p:nvPr/>
        </p:nvSpPr>
        <p:spPr bwMode="auto">
          <a:xfrm rot="5400000">
            <a:off x="942026" y="5441904"/>
            <a:ext cx="330533" cy="232671"/>
          </a:xfrm>
          <a:prstGeom prst="bentUpArrow">
            <a:avLst>
              <a:gd name="adj1" fmla="val 29124"/>
              <a:gd name="adj2" fmla="val 38400"/>
              <a:gd name="adj3" fmla="val 25000"/>
            </a:avLst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GBS15.6 - Dark and Light parts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1690071" y="1392350"/>
            <a:ext cx="5763858" cy="3836850"/>
            <a:chOff x="1892300" y="1257300"/>
            <a:chExt cx="5763858" cy="383685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1892300" y="1257300"/>
              <a:ext cx="5763858" cy="3836850"/>
              <a:chOff x="328" y="468"/>
              <a:chExt cx="4702" cy="313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328" y="468"/>
                <a:ext cx="4702" cy="279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1912" y="3422"/>
                <a:ext cx="152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27</a:t>
                </a:r>
                <a:r>
                  <a:rPr kumimoji="0" lang="en-US" altLang="en-US" sz="130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Al Chemical Shift</a:t>
                </a:r>
                <a:r>
                  <a:rPr kumimoji="0" lang="en-US" altLang="en-US" sz="13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(ppm)</a:t>
                </a:r>
                <a:endParaRPr kumimoji="0" lang="en-US" alt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5030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4795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4672" y="3270"/>
                <a:ext cx="15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-40</a:t>
                </a:r>
                <a:endParaRPr kumimoji="0" lang="en-US" alt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 flipV="1">
                <a:off x="4558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V="1">
                <a:off x="4325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4202" y="3270"/>
                <a:ext cx="15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-20</a:t>
                </a:r>
                <a:endParaRPr kumimoji="0" lang="en-US" alt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4090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3855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3790" y="3270"/>
                <a:ext cx="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flipV="1">
                <a:off x="3620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V="1">
                <a:off x="3385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3283" y="3270"/>
                <a:ext cx="1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 flipV="1">
                <a:off x="3150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V="1">
                <a:off x="2914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2812" y="3270"/>
                <a:ext cx="1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V="1">
                <a:off x="2679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 flipV="1">
                <a:off x="2442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2340" y="3270"/>
                <a:ext cx="1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en-US" alt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V="1">
                <a:off x="2209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 flipV="1">
                <a:off x="1974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4"/>
              <p:cNvSpPr>
                <a:spLocks noChangeArrowheads="1"/>
              </p:cNvSpPr>
              <p:nvPr/>
            </p:nvSpPr>
            <p:spPr bwMode="auto">
              <a:xfrm>
                <a:off x="1872" y="3270"/>
                <a:ext cx="11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en-US" alt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Line 35"/>
              <p:cNvSpPr>
                <a:spLocks noChangeShapeType="1"/>
              </p:cNvSpPr>
              <p:nvPr/>
            </p:nvSpPr>
            <p:spPr bwMode="auto">
              <a:xfrm flipV="1">
                <a:off x="1739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 flipV="1">
                <a:off x="1504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8"/>
              <p:cNvSpPr>
                <a:spLocks noChangeArrowheads="1"/>
              </p:cNvSpPr>
              <p:nvPr/>
            </p:nvSpPr>
            <p:spPr bwMode="auto">
              <a:xfrm>
                <a:off x="1367" y="3270"/>
                <a:ext cx="17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flipV="1">
                <a:off x="1269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41"/>
              <p:cNvSpPr>
                <a:spLocks noChangeShapeType="1"/>
              </p:cNvSpPr>
              <p:nvPr/>
            </p:nvSpPr>
            <p:spPr bwMode="auto">
              <a:xfrm flipV="1">
                <a:off x="1033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42"/>
              <p:cNvSpPr>
                <a:spLocks noChangeArrowheads="1"/>
              </p:cNvSpPr>
              <p:nvPr/>
            </p:nvSpPr>
            <p:spPr bwMode="auto">
              <a:xfrm>
                <a:off x="896" y="3270"/>
                <a:ext cx="17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120</a:t>
                </a:r>
                <a:endParaRPr kumimoji="0" lang="en-US" altLang="en-US" sz="1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 flipV="1">
                <a:off x="798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45"/>
              <p:cNvSpPr>
                <a:spLocks noChangeShapeType="1"/>
              </p:cNvSpPr>
              <p:nvPr/>
            </p:nvSpPr>
            <p:spPr bwMode="auto">
              <a:xfrm flipV="1">
                <a:off x="563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46"/>
              <p:cNvSpPr>
                <a:spLocks noChangeArrowheads="1"/>
              </p:cNvSpPr>
              <p:nvPr/>
            </p:nvSpPr>
            <p:spPr bwMode="auto">
              <a:xfrm>
                <a:off x="426" y="3270"/>
                <a:ext cx="17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140</a:t>
                </a:r>
                <a:endParaRPr kumimoji="0" lang="en-US" alt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 flipV="1">
                <a:off x="328" y="32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9"/>
              <p:cNvSpPr>
                <a:spLocks/>
              </p:cNvSpPr>
              <p:nvPr/>
            </p:nvSpPr>
            <p:spPr bwMode="auto">
              <a:xfrm>
                <a:off x="328" y="925"/>
                <a:ext cx="4700" cy="2212"/>
              </a:xfrm>
              <a:custGeom>
                <a:avLst/>
                <a:gdLst>
                  <a:gd name="T0" fmla="*/ 72 w 4700"/>
                  <a:gd name="T1" fmla="*/ 2182 h 2212"/>
                  <a:gd name="T2" fmla="*/ 147 w 4700"/>
                  <a:gd name="T3" fmla="*/ 2201 h 2212"/>
                  <a:gd name="T4" fmla="*/ 223 w 4700"/>
                  <a:gd name="T5" fmla="*/ 2160 h 2212"/>
                  <a:gd name="T6" fmla="*/ 298 w 4700"/>
                  <a:gd name="T7" fmla="*/ 2178 h 2212"/>
                  <a:gd name="T8" fmla="*/ 372 w 4700"/>
                  <a:gd name="T9" fmla="*/ 2144 h 2212"/>
                  <a:gd name="T10" fmla="*/ 447 w 4700"/>
                  <a:gd name="T11" fmla="*/ 2140 h 2212"/>
                  <a:gd name="T12" fmla="*/ 523 w 4700"/>
                  <a:gd name="T13" fmla="*/ 2167 h 2212"/>
                  <a:gd name="T14" fmla="*/ 598 w 4700"/>
                  <a:gd name="T15" fmla="*/ 2167 h 2212"/>
                  <a:gd name="T16" fmla="*/ 674 w 4700"/>
                  <a:gd name="T17" fmla="*/ 2122 h 2212"/>
                  <a:gd name="T18" fmla="*/ 750 w 4700"/>
                  <a:gd name="T19" fmla="*/ 2169 h 2212"/>
                  <a:gd name="T20" fmla="*/ 823 w 4700"/>
                  <a:gd name="T21" fmla="*/ 2135 h 2212"/>
                  <a:gd name="T22" fmla="*/ 899 w 4700"/>
                  <a:gd name="T23" fmla="*/ 2178 h 2212"/>
                  <a:gd name="T24" fmla="*/ 974 w 4700"/>
                  <a:gd name="T25" fmla="*/ 2131 h 2212"/>
                  <a:gd name="T26" fmla="*/ 1050 w 4700"/>
                  <a:gd name="T27" fmla="*/ 2140 h 2212"/>
                  <a:gd name="T28" fmla="*/ 1125 w 4700"/>
                  <a:gd name="T29" fmla="*/ 2104 h 2212"/>
                  <a:gd name="T30" fmla="*/ 1201 w 4700"/>
                  <a:gd name="T31" fmla="*/ 2137 h 2212"/>
                  <a:gd name="T32" fmla="*/ 1276 w 4700"/>
                  <a:gd name="T33" fmla="*/ 2106 h 2212"/>
                  <a:gd name="T34" fmla="*/ 1350 w 4700"/>
                  <a:gd name="T35" fmla="*/ 2086 h 2212"/>
                  <a:gd name="T36" fmla="*/ 1426 w 4700"/>
                  <a:gd name="T37" fmla="*/ 2050 h 2212"/>
                  <a:gd name="T38" fmla="*/ 1501 w 4700"/>
                  <a:gd name="T39" fmla="*/ 1984 h 2212"/>
                  <a:gd name="T40" fmla="*/ 1577 w 4700"/>
                  <a:gd name="T41" fmla="*/ 1890 h 2212"/>
                  <a:gd name="T42" fmla="*/ 1652 w 4700"/>
                  <a:gd name="T43" fmla="*/ 1714 h 2212"/>
                  <a:gd name="T44" fmla="*/ 1728 w 4700"/>
                  <a:gd name="T45" fmla="*/ 1319 h 2212"/>
                  <a:gd name="T46" fmla="*/ 1803 w 4700"/>
                  <a:gd name="T47" fmla="*/ 778 h 2212"/>
                  <a:gd name="T48" fmla="*/ 1877 w 4700"/>
                  <a:gd name="T49" fmla="*/ 254 h 2212"/>
                  <a:gd name="T50" fmla="*/ 1952 w 4700"/>
                  <a:gd name="T51" fmla="*/ 43 h 2212"/>
                  <a:gd name="T52" fmla="*/ 2028 w 4700"/>
                  <a:gd name="T53" fmla="*/ 115 h 2212"/>
                  <a:gd name="T54" fmla="*/ 2104 w 4700"/>
                  <a:gd name="T55" fmla="*/ 374 h 2212"/>
                  <a:gd name="T56" fmla="*/ 2179 w 4700"/>
                  <a:gd name="T57" fmla="*/ 754 h 2212"/>
                  <a:gd name="T58" fmla="*/ 2255 w 4700"/>
                  <a:gd name="T59" fmla="*/ 1084 h 2212"/>
                  <a:gd name="T60" fmla="*/ 2328 w 4700"/>
                  <a:gd name="T61" fmla="*/ 1375 h 2212"/>
                  <a:gd name="T62" fmla="*/ 2404 w 4700"/>
                  <a:gd name="T63" fmla="*/ 1595 h 2212"/>
                  <a:gd name="T64" fmla="*/ 2479 w 4700"/>
                  <a:gd name="T65" fmla="*/ 1746 h 2212"/>
                  <a:gd name="T66" fmla="*/ 2555 w 4700"/>
                  <a:gd name="T67" fmla="*/ 1793 h 2212"/>
                  <a:gd name="T68" fmla="*/ 2631 w 4700"/>
                  <a:gd name="T69" fmla="*/ 1856 h 2212"/>
                  <a:gd name="T70" fmla="*/ 2706 w 4700"/>
                  <a:gd name="T71" fmla="*/ 1856 h 2212"/>
                  <a:gd name="T72" fmla="*/ 2782 w 4700"/>
                  <a:gd name="T73" fmla="*/ 1908 h 2212"/>
                  <a:gd name="T74" fmla="*/ 2855 w 4700"/>
                  <a:gd name="T75" fmla="*/ 1953 h 2212"/>
                  <a:gd name="T76" fmla="*/ 2931 w 4700"/>
                  <a:gd name="T77" fmla="*/ 1964 h 2212"/>
                  <a:gd name="T78" fmla="*/ 3006 w 4700"/>
                  <a:gd name="T79" fmla="*/ 2002 h 2212"/>
                  <a:gd name="T80" fmla="*/ 3082 w 4700"/>
                  <a:gd name="T81" fmla="*/ 2063 h 2212"/>
                  <a:gd name="T82" fmla="*/ 3157 w 4700"/>
                  <a:gd name="T83" fmla="*/ 2032 h 2212"/>
                  <a:gd name="T84" fmla="*/ 3233 w 4700"/>
                  <a:gd name="T85" fmla="*/ 1847 h 2212"/>
                  <a:gd name="T86" fmla="*/ 3309 w 4700"/>
                  <a:gd name="T87" fmla="*/ 1582 h 2212"/>
                  <a:gd name="T88" fmla="*/ 3382 w 4700"/>
                  <a:gd name="T89" fmla="*/ 2009 h 2212"/>
                  <a:gd name="T90" fmla="*/ 3458 w 4700"/>
                  <a:gd name="T91" fmla="*/ 2090 h 2212"/>
                  <a:gd name="T92" fmla="*/ 3533 w 4700"/>
                  <a:gd name="T93" fmla="*/ 2128 h 2212"/>
                  <a:gd name="T94" fmla="*/ 3609 w 4700"/>
                  <a:gd name="T95" fmla="*/ 2128 h 2212"/>
                  <a:gd name="T96" fmla="*/ 3684 w 4700"/>
                  <a:gd name="T97" fmla="*/ 2137 h 2212"/>
                  <a:gd name="T98" fmla="*/ 3760 w 4700"/>
                  <a:gd name="T99" fmla="*/ 2126 h 2212"/>
                  <a:gd name="T100" fmla="*/ 3833 w 4700"/>
                  <a:gd name="T101" fmla="*/ 2182 h 2212"/>
                  <a:gd name="T102" fmla="*/ 3909 w 4700"/>
                  <a:gd name="T103" fmla="*/ 2180 h 2212"/>
                  <a:gd name="T104" fmla="*/ 3985 w 4700"/>
                  <a:gd name="T105" fmla="*/ 2162 h 2212"/>
                  <a:gd name="T106" fmla="*/ 4060 w 4700"/>
                  <a:gd name="T107" fmla="*/ 2160 h 2212"/>
                  <a:gd name="T108" fmla="*/ 4136 w 4700"/>
                  <a:gd name="T109" fmla="*/ 2120 h 2212"/>
                  <a:gd name="T110" fmla="*/ 4211 w 4700"/>
                  <a:gd name="T111" fmla="*/ 2178 h 2212"/>
                  <a:gd name="T112" fmla="*/ 4287 w 4700"/>
                  <a:gd name="T113" fmla="*/ 2144 h 2212"/>
                  <a:gd name="T114" fmla="*/ 4360 w 4700"/>
                  <a:gd name="T115" fmla="*/ 2183 h 2212"/>
                  <a:gd name="T116" fmla="*/ 4436 w 4700"/>
                  <a:gd name="T117" fmla="*/ 2189 h 2212"/>
                  <a:gd name="T118" fmla="*/ 4511 w 4700"/>
                  <a:gd name="T119" fmla="*/ 2124 h 2212"/>
                  <a:gd name="T120" fmla="*/ 4587 w 4700"/>
                  <a:gd name="T121" fmla="*/ 2165 h 2212"/>
                  <a:gd name="T122" fmla="*/ 4663 w 4700"/>
                  <a:gd name="T123" fmla="*/ 2165 h 2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00" h="2212">
                    <a:moveTo>
                      <a:pt x="0" y="2173"/>
                    </a:moveTo>
                    <a:lnTo>
                      <a:pt x="0" y="2176"/>
                    </a:lnTo>
                    <a:lnTo>
                      <a:pt x="2" y="2176"/>
                    </a:lnTo>
                    <a:lnTo>
                      <a:pt x="4" y="2174"/>
                    </a:lnTo>
                    <a:lnTo>
                      <a:pt x="4" y="2171"/>
                    </a:lnTo>
                    <a:lnTo>
                      <a:pt x="6" y="2169"/>
                    </a:lnTo>
                    <a:lnTo>
                      <a:pt x="9" y="2171"/>
                    </a:lnTo>
                    <a:lnTo>
                      <a:pt x="11" y="2173"/>
                    </a:lnTo>
                    <a:lnTo>
                      <a:pt x="13" y="2176"/>
                    </a:lnTo>
                    <a:lnTo>
                      <a:pt x="15" y="2180"/>
                    </a:lnTo>
                    <a:lnTo>
                      <a:pt x="17" y="2182"/>
                    </a:lnTo>
                    <a:lnTo>
                      <a:pt x="19" y="2182"/>
                    </a:lnTo>
                    <a:lnTo>
                      <a:pt x="19" y="2180"/>
                    </a:lnTo>
                    <a:lnTo>
                      <a:pt x="21" y="2176"/>
                    </a:lnTo>
                    <a:lnTo>
                      <a:pt x="23" y="2173"/>
                    </a:lnTo>
                    <a:lnTo>
                      <a:pt x="25" y="2171"/>
                    </a:lnTo>
                    <a:lnTo>
                      <a:pt x="27" y="2169"/>
                    </a:lnTo>
                    <a:lnTo>
                      <a:pt x="30" y="2171"/>
                    </a:lnTo>
                    <a:lnTo>
                      <a:pt x="32" y="2176"/>
                    </a:lnTo>
                    <a:lnTo>
                      <a:pt x="34" y="2180"/>
                    </a:lnTo>
                    <a:lnTo>
                      <a:pt x="34" y="2185"/>
                    </a:lnTo>
                    <a:lnTo>
                      <a:pt x="36" y="2189"/>
                    </a:lnTo>
                    <a:lnTo>
                      <a:pt x="38" y="2189"/>
                    </a:lnTo>
                    <a:lnTo>
                      <a:pt x="40" y="2187"/>
                    </a:lnTo>
                    <a:lnTo>
                      <a:pt x="42" y="2182"/>
                    </a:lnTo>
                    <a:lnTo>
                      <a:pt x="44" y="2173"/>
                    </a:lnTo>
                    <a:lnTo>
                      <a:pt x="46" y="2165"/>
                    </a:lnTo>
                    <a:lnTo>
                      <a:pt x="48" y="2160"/>
                    </a:lnTo>
                    <a:lnTo>
                      <a:pt x="48" y="2156"/>
                    </a:lnTo>
                    <a:lnTo>
                      <a:pt x="51" y="2156"/>
                    </a:lnTo>
                    <a:lnTo>
                      <a:pt x="53" y="2160"/>
                    </a:lnTo>
                    <a:lnTo>
                      <a:pt x="55" y="2165"/>
                    </a:lnTo>
                    <a:lnTo>
                      <a:pt x="57" y="2173"/>
                    </a:lnTo>
                    <a:lnTo>
                      <a:pt x="59" y="2180"/>
                    </a:lnTo>
                    <a:lnTo>
                      <a:pt x="61" y="2187"/>
                    </a:lnTo>
                    <a:lnTo>
                      <a:pt x="63" y="2191"/>
                    </a:lnTo>
                    <a:lnTo>
                      <a:pt x="63" y="2192"/>
                    </a:lnTo>
                    <a:lnTo>
                      <a:pt x="65" y="2192"/>
                    </a:lnTo>
                    <a:lnTo>
                      <a:pt x="67" y="2191"/>
                    </a:lnTo>
                    <a:lnTo>
                      <a:pt x="69" y="2187"/>
                    </a:lnTo>
                    <a:lnTo>
                      <a:pt x="72" y="2182"/>
                    </a:lnTo>
                    <a:lnTo>
                      <a:pt x="74" y="2178"/>
                    </a:lnTo>
                    <a:lnTo>
                      <a:pt x="76" y="2174"/>
                    </a:lnTo>
                    <a:lnTo>
                      <a:pt x="78" y="2171"/>
                    </a:lnTo>
                    <a:lnTo>
                      <a:pt x="78" y="2167"/>
                    </a:lnTo>
                    <a:lnTo>
                      <a:pt x="80" y="2165"/>
                    </a:lnTo>
                    <a:lnTo>
                      <a:pt x="82" y="2164"/>
                    </a:lnTo>
                    <a:lnTo>
                      <a:pt x="84" y="2162"/>
                    </a:lnTo>
                    <a:lnTo>
                      <a:pt x="86" y="2162"/>
                    </a:lnTo>
                    <a:lnTo>
                      <a:pt x="88" y="2160"/>
                    </a:lnTo>
                    <a:lnTo>
                      <a:pt x="90" y="2162"/>
                    </a:lnTo>
                    <a:lnTo>
                      <a:pt x="92" y="2162"/>
                    </a:lnTo>
                    <a:lnTo>
                      <a:pt x="92" y="2162"/>
                    </a:lnTo>
                    <a:lnTo>
                      <a:pt x="95" y="2164"/>
                    </a:lnTo>
                    <a:lnTo>
                      <a:pt x="97" y="2164"/>
                    </a:lnTo>
                    <a:lnTo>
                      <a:pt x="99" y="2162"/>
                    </a:lnTo>
                    <a:lnTo>
                      <a:pt x="101" y="2162"/>
                    </a:lnTo>
                    <a:lnTo>
                      <a:pt x="103" y="2160"/>
                    </a:lnTo>
                    <a:lnTo>
                      <a:pt x="105" y="2156"/>
                    </a:lnTo>
                    <a:lnTo>
                      <a:pt x="107" y="2155"/>
                    </a:lnTo>
                    <a:lnTo>
                      <a:pt x="107" y="2153"/>
                    </a:lnTo>
                    <a:lnTo>
                      <a:pt x="109" y="2151"/>
                    </a:lnTo>
                    <a:lnTo>
                      <a:pt x="111" y="2151"/>
                    </a:lnTo>
                    <a:lnTo>
                      <a:pt x="113" y="2153"/>
                    </a:lnTo>
                    <a:lnTo>
                      <a:pt x="116" y="2156"/>
                    </a:lnTo>
                    <a:lnTo>
                      <a:pt x="118" y="2162"/>
                    </a:lnTo>
                    <a:lnTo>
                      <a:pt x="120" y="2167"/>
                    </a:lnTo>
                    <a:lnTo>
                      <a:pt x="122" y="2173"/>
                    </a:lnTo>
                    <a:lnTo>
                      <a:pt x="122" y="2178"/>
                    </a:lnTo>
                    <a:lnTo>
                      <a:pt x="124" y="2180"/>
                    </a:lnTo>
                    <a:lnTo>
                      <a:pt x="126" y="2180"/>
                    </a:lnTo>
                    <a:lnTo>
                      <a:pt x="128" y="2176"/>
                    </a:lnTo>
                    <a:lnTo>
                      <a:pt x="130" y="2171"/>
                    </a:lnTo>
                    <a:lnTo>
                      <a:pt x="132" y="2165"/>
                    </a:lnTo>
                    <a:lnTo>
                      <a:pt x="134" y="2160"/>
                    </a:lnTo>
                    <a:lnTo>
                      <a:pt x="137" y="2158"/>
                    </a:lnTo>
                    <a:lnTo>
                      <a:pt x="137" y="2160"/>
                    </a:lnTo>
                    <a:lnTo>
                      <a:pt x="139" y="2167"/>
                    </a:lnTo>
                    <a:lnTo>
                      <a:pt x="141" y="2176"/>
                    </a:lnTo>
                    <a:lnTo>
                      <a:pt x="143" y="2187"/>
                    </a:lnTo>
                    <a:lnTo>
                      <a:pt x="145" y="2196"/>
                    </a:lnTo>
                    <a:lnTo>
                      <a:pt x="147" y="2201"/>
                    </a:lnTo>
                    <a:lnTo>
                      <a:pt x="149" y="2201"/>
                    </a:lnTo>
                    <a:lnTo>
                      <a:pt x="151" y="2194"/>
                    </a:lnTo>
                    <a:lnTo>
                      <a:pt x="151" y="2182"/>
                    </a:lnTo>
                    <a:lnTo>
                      <a:pt x="153" y="2164"/>
                    </a:lnTo>
                    <a:lnTo>
                      <a:pt x="155" y="2144"/>
                    </a:lnTo>
                    <a:lnTo>
                      <a:pt x="158" y="2126"/>
                    </a:lnTo>
                    <a:lnTo>
                      <a:pt x="160" y="2113"/>
                    </a:lnTo>
                    <a:lnTo>
                      <a:pt x="162" y="2106"/>
                    </a:lnTo>
                    <a:lnTo>
                      <a:pt x="164" y="2108"/>
                    </a:lnTo>
                    <a:lnTo>
                      <a:pt x="166" y="2115"/>
                    </a:lnTo>
                    <a:lnTo>
                      <a:pt x="166" y="2126"/>
                    </a:lnTo>
                    <a:lnTo>
                      <a:pt x="168" y="2137"/>
                    </a:lnTo>
                    <a:lnTo>
                      <a:pt x="170" y="2146"/>
                    </a:lnTo>
                    <a:lnTo>
                      <a:pt x="172" y="2149"/>
                    </a:lnTo>
                    <a:lnTo>
                      <a:pt x="174" y="2147"/>
                    </a:lnTo>
                    <a:lnTo>
                      <a:pt x="176" y="2142"/>
                    </a:lnTo>
                    <a:lnTo>
                      <a:pt x="179" y="2135"/>
                    </a:lnTo>
                    <a:lnTo>
                      <a:pt x="181" y="2131"/>
                    </a:lnTo>
                    <a:lnTo>
                      <a:pt x="181" y="2129"/>
                    </a:lnTo>
                    <a:lnTo>
                      <a:pt x="183" y="2137"/>
                    </a:lnTo>
                    <a:lnTo>
                      <a:pt x="185" y="2147"/>
                    </a:lnTo>
                    <a:lnTo>
                      <a:pt x="187" y="2164"/>
                    </a:lnTo>
                    <a:lnTo>
                      <a:pt x="189" y="2180"/>
                    </a:lnTo>
                    <a:lnTo>
                      <a:pt x="191" y="2192"/>
                    </a:lnTo>
                    <a:lnTo>
                      <a:pt x="193" y="2200"/>
                    </a:lnTo>
                    <a:lnTo>
                      <a:pt x="195" y="2200"/>
                    </a:lnTo>
                    <a:lnTo>
                      <a:pt x="195" y="2192"/>
                    </a:lnTo>
                    <a:lnTo>
                      <a:pt x="197" y="2180"/>
                    </a:lnTo>
                    <a:lnTo>
                      <a:pt x="200" y="2164"/>
                    </a:lnTo>
                    <a:lnTo>
                      <a:pt x="202" y="2151"/>
                    </a:lnTo>
                    <a:lnTo>
                      <a:pt x="204" y="2144"/>
                    </a:lnTo>
                    <a:lnTo>
                      <a:pt x="206" y="2142"/>
                    </a:lnTo>
                    <a:lnTo>
                      <a:pt x="208" y="2147"/>
                    </a:lnTo>
                    <a:lnTo>
                      <a:pt x="210" y="2158"/>
                    </a:lnTo>
                    <a:lnTo>
                      <a:pt x="210" y="2171"/>
                    </a:lnTo>
                    <a:lnTo>
                      <a:pt x="212" y="2180"/>
                    </a:lnTo>
                    <a:lnTo>
                      <a:pt x="214" y="2187"/>
                    </a:lnTo>
                    <a:lnTo>
                      <a:pt x="216" y="2187"/>
                    </a:lnTo>
                    <a:lnTo>
                      <a:pt x="218" y="2180"/>
                    </a:lnTo>
                    <a:lnTo>
                      <a:pt x="221" y="2171"/>
                    </a:lnTo>
                    <a:lnTo>
                      <a:pt x="223" y="2160"/>
                    </a:lnTo>
                    <a:lnTo>
                      <a:pt x="225" y="2153"/>
                    </a:lnTo>
                    <a:lnTo>
                      <a:pt x="225" y="2149"/>
                    </a:lnTo>
                    <a:lnTo>
                      <a:pt x="227" y="2151"/>
                    </a:lnTo>
                    <a:lnTo>
                      <a:pt x="229" y="2158"/>
                    </a:lnTo>
                    <a:lnTo>
                      <a:pt x="231" y="2167"/>
                    </a:lnTo>
                    <a:lnTo>
                      <a:pt x="233" y="2178"/>
                    </a:lnTo>
                    <a:lnTo>
                      <a:pt x="235" y="2183"/>
                    </a:lnTo>
                    <a:lnTo>
                      <a:pt x="237" y="2185"/>
                    </a:lnTo>
                    <a:lnTo>
                      <a:pt x="239" y="2182"/>
                    </a:lnTo>
                    <a:lnTo>
                      <a:pt x="239" y="2173"/>
                    </a:lnTo>
                    <a:lnTo>
                      <a:pt x="242" y="2162"/>
                    </a:lnTo>
                    <a:lnTo>
                      <a:pt x="244" y="2151"/>
                    </a:lnTo>
                    <a:lnTo>
                      <a:pt x="246" y="2142"/>
                    </a:lnTo>
                    <a:lnTo>
                      <a:pt x="248" y="2138"/>
                    </a:lnTo>
                    <a:lnTo>
                      <a:pt x="250" y="2138"/>
                    </a:lnTo>
                    <a:lnTo>
                      <a:pt x="252" y="2144"/>
                    </a:lnTo>
                    <a:lnTo>
                      <a:pt x="254" y="2149"/>
                    </a:lnTo>
                    <a:lnTo>
                      <a:pt x="254" y="2156"/>
                    </a:lnTo>
                    <a:lnTo>
                      <a:pt x="256" y="2164"/>
                    </a:lnTo>
                    <a:lnTo>
                      <a:pt x="258" y="2167"/>
                    </a:lnTo>
                    <a:lnTo>
                      <a:pt x="260" y="2167"/>
                    </a:lnTo>
                    <a:lnTo>
                      <a:pt x="263" y="2165"/>
                    </a:lnTo>
                    <a:lnTo>
                      <a:pt x="265" y="2165"/>
                    </a:lnTo>
                    <a:lnTo>
                      <a:pt x="267" y="2164"/>
                    </a:lnTo>
                    <a:lnTo>
                      <a:pt x="269" y="2165"/>
                    </a:lnTo>
                    <a:lnTo>
                      <a:pt x="269" y="2167"/>
                    </a:lnTo>
                    <a:lnTo>
                      <a:pt x="271" y="2173"/>
                    </a:lnTo>
                    <a:lnTo>
                      <a:pt x="273" y="2178"/>
                    </a:lnTo>
                    <a:lnTo>
                      <a:pt x="275" y="2182"/>
                    </a:lnTo>
                    <a:lnTo>
                      <a:pt x="277" y="2185"/>
                    </a:lnTo>
                    <a:lnTo>
                      <a:pt x="279" y="2183"/>
                    </a:lnTo>
                    <a:lnTo>
                      <a:pt x="281" y="2182"/>
                    </a:lnTo>
                    <a:lnTo>
                      <a:pt x="284" y="2176"/>
                    </a:lnTo>
                    <a:lnTo>
                      <a:pt x="284" y="2169"/>
                    </a:lnTo>
                    <a:lnTo>
                      <a:pt x="286" y="2165"/>
                    </a:lnTo>
                    <a:lnTo>
                      <a:pt x="288" y="2162"/>
                    </a:lnTo>
                    <a:lnTo>
                      <a:pt x="290" y="2162"/>
                    </a:lnTo>
                    <a:lnTo>
                      <a:pt x="292" y="2164"/>
                    </a:lnTo>
                    <a:lnTo>
                      <a:pt x="294" y="2167"/>
                    </a:lnTo>
                    <a:lnTo>
                      <a:pt x="296" y="2173"/>
                    </a:lnTo>
                    <a:lnTo>
                      <a:pt x="298" y="2178"/>
                    </a:lnTo>
                    <a:lnTo>
                      <a:pt x="298" y="2182"/>
                    </a:lnTo>
                    <a:lnTo>
                      <a:pt x="300" y="2185"/>
                    </a:lnTo>
                    <a:lnTo>
                      <a:pt x="302" y="2187"/>
                    </a:lnTo>
                    <a:lnTo>
                      <a:pt x="305" y="2187"/>
                    </a:lnTo>
                    <a:lnTo>
                      <a:pt x="307" y="2187"/>
                    </a:lnTo>
                    <a:lnTo>
                      <a:pt x="309" y="2185"/>
                    </a:lnTo>
                    <a:lnTo>
                      <a:pt x="311" y="2182"/>
                    </a:lnTo>
                    <a:lnTo>
                      <a:pt x="311" y="2178"/>
                    </a:lnTo>
                    <a:lnTo>
                      <a:pt x="313" y="2174"/>
                    </a:lnTo>
                    <a:lnTo>
                      <a:pt x="315" y="2169"/>
                    </a:lnTo>
                    <a:lnTo>
                      <a:pt x="317" y="2162"/>
                    </a:lnTo>
                    <a:lnTo>
                      <a:pt x="319" y="2155"/>
                    </a:lnTo>
                    <a:lnTo>
                      <a:pt x="321" y="2147"/>
                    </a:lnTo>
                    <a:lnTo>
                      <a:pt x="323" y="2140"/>
                    </a:lnTo>
                    <a:lnTo>
                      <a:pt x="326" y="2137"/>
                    </a:lnTo>
                    <a:lnTo>
                      <a:pt x="326" y="2135"/>
                    </a:lnTo>
                    <a:lnTo>
                      <a:pt x="328" y="2135"/>
                    </a:lnTo>
                    <a:lnTo>
                      <a:pt x="330" y="2140"/>
                    </a:lnTo>
                    <a:lnTo>
                      <a:pt x="332" y="2147"/>
                    </a:lnTo>
                    <a:lnTo>
                      <a:pt x="334" y="2156"/>
                    </a:lnTo>
                    <a:lnTo>
                      <a:pt x="336" y="2167"/>
                    </a:lnTo>
                    <a:lnTo>
                      <a:pt x="338" y="2176"/>
                    </a:lnTo>
                    <a:lnTo>
                      <a:pt x="340" y="2183"/>
                    </a:lnTo>
                    <a:lnTo>
                      <a:pt x="340" y="2189"/>
                    </a:lnTo>
                    <a:lnTo>
                      <a:pt x="342" y="2192"/>
                    </a:lnTo>
                    <a:lnTo>
                      <a:pt x="344" y="2191"/>
                    </a:lnTo>
                    <a:lnTo>
                      <a:pt x="347" y="2187"/>
                    </a:lnTo>
                    <a:lnTo>
                      <a:pt x="349" y="2183"/>
                    </a:lnTo>
                    <a:lnTo>
                      <a:pt x="351" y="2178"/>
                    </a:lnTo>
                    <a:lnTo>
                      <a:pt x="353" y="2173"/>
                    </a:lnTo>
                    <a:lnTo>
                      <a:pt x="355" y="2167"/>
                    </a:lnTo>
                    <a:lnTo>
                      <a:pt x="355" y="2164"/>
                    </a:lnTo>
                    <a:lnTo>
                      <a:pt x="357" y="2160"/>
                    </a:lnTo>
                    <a:lnTo>
                      <a:pt x="359" y="2158"/>
                    </a:lnTo>
                    <a:lnTo>
                      <a:pt x="361" y="2158"/>
                    </a:lnTo>
                    <a:lnTo>
                      <a:pt x="363" y="2156"/>
                    </a:lnTo>
                    <a:lnTo>
                      <a:pt x="365" y="2155"/>
                    </a:lnTo>
                    <a:lnTo>
                      <a:pt x="367" y="2151"/>
                    </a:lnTo>
                    <a:lnTo>
                      <a:pt x="370" y="2149"/>
                    </a:lnTo>
                    <a:lnTo>
                      <a:pt x="370" y="2146"/>
                    </a:lnTo>
                    <a:lnTo>
                      <a:pt x="372" y="2144"/>
                    </a:lnTo>
                    <a:lnTo>
                      <a:pt x="374" y="2142"/>
                    </a:lnTo>
                    <a:lnTo>
                      <a:pt x="376" y="2142"/>
                    </a:lnTo>
                    <a:lnTo>
                      <a:pt x="378" y="2144"/>
                    </a:lnTo>
                    <a:lnTo>
                      <a:pt x="380" y="2146"/>
                    </a:lnTo>
                    <a:lnTo>
                      <a:pt x="382" y="2147"/>
                    </a:lnTo>
                    <a:lnTo>
                      <a:pt x="384" y="2151"/>
                    </a:lnTo>
                    <a:lnTo>
                      <a:pt x="384" y="2151"/>
                    </a:lnTo>
                    <a:lnTo>
                      <a:pt x="386" y="2149"/>
                    </a:lnTo>
                    <a:lnTo>
                      <a:pt x="388" y="2146"/>
                    </a:lnTo>
                    <a:lnTo>
                      <a:pt x="391" y="2142"/>
                    </a:lnTo>
                    <a:lnTo>
                      <a:pt x="393" y="2137"/>
                    </a:lnTo>
                    <a:lnTo>
                      <a:pt x="395" y="2133"/>
                    </a:lnTo>
                    <a:lnTo>
                      <a:pt x="397" y="2133"/>
                    </a:lnTo>
                    <a:lnTo>
                      <a:pt x="399" y="2135"/>
                    </a:lnTo>
                    <a:lnTo>
                      <a:pt x="399" y="2144"/>
                    </a:lnTo>
                    <a:lnTo>
                      <a:pt x="401" y="2155"/>
                    </a:lnTo>
                    <a:lnTo>
                      <a:pt x="403" y="2167"/>
                    </a:lnTo>
                    <a:lnTo>
                      <a:pt x="405" y="2182"/>
                    </a:lnTo>
                    <a:lnTo>
                      <a:pt x="407" y="2192"/>
                    </a:lnTo>
                    <a:lnTo>
                      <a:pt x="409" y="2200"/>
                    </a:lnTo>
                    <a:lnTo>
                      <a:pt x="412" y="2201"/>
                    </a:lnTo>
                    <a:lnTo>
                      <a:pt x="414" y="2198"/>
                    </a:lnTo>
                    <a:lnTo>
                      <a:pt x="414" y="2189"/>
                    </a:lnTo>
                    <a:lnTo>
                      <a:pt x="416" y="2180"/>
                    </a:lnTo>
                    <a:lnTo>
                      <a:pt x="418" y="2169"/>
                    </a:lnTo>
                    <a:lnTo>
                      <a:pt x="420" y="2162"/>
                    </a:lnTo>
                    <a:lnTo>
                      <a:pt x="422" y="2158"/>
                    </a:lnTo>
                    <a:lnTo>
                      <a:pt x="424" y="2158"/>
                    </a:lnTo>
                    <a:lnTo>
                      <a:pt x="426" y="2164"/>
                    </a:lnTo>
                    <a:lnTo>
                      <a:pt x="428" y="2171"/>
                    </a:lnTo>
                    <a:lnTo>
                      <a:pt x="428" y="2180"/>
                    </a:lnTo>
                    <a:lnTo>
                      <a:pt x="430" y="2185"/>
                    </a:lnTo>
                    <a:lnTo>
                      <a:pt x="433" y="2187"/>
                    </a:lnTo>
                    <a:lnTo>
                      <a:pt x="435" y="2185"/>
                    </a:lnTo>
                    <a:lnTo>
                      <a:pt x="437" y="2180"/>
                    </a:lnTo>
                    <a:lnTo>
                      <a:pt x="439" y="2171"/>
                    </a:lnTo>
                    <a:lnTo>
                      <a:pt x="441" y="2162"/>
                    </a:lnTo>
                    <a:lnTo>
                      <a:pt x="443" y="2153"/>
                    </a:lnTo>
                    <a:lnTo>
                      <a:pt x="443" y="2146"/>
                    </a:lnTo>
                    <a:lnTo>
                      <a:pt x="445" y="2142"/>
                    </a:lnTo>
                    <a:lnTo>
                      <a:pt x="447" y="2140"/>
                    </a:lnTo>
                    <a:lnTo>
                      <a:pt x="449" y="2140"/>
                    </a:lnTo>
                    <a:lnTo>
                      <a:pt x="451" y="2140"/>
                    </a:lnTo>
                    <a:lnTo>
                      <a:pt x="454" y="2140"/>
                    </a:lnTo>
                    <a:lnTo>
                      <a:pt x="456" y="2137"/>
                    </a:lnTo>
                    <a:lnTo>
                      <a:pt x="458" y="2133"/>
                    </a:lnTo>
                    <a:lnTo>
                      <a:pt x="458" y="2126"/>
                    </a:lnTo>
                    <a:lnTo>
                      <a:pt x="460" y="2120"/>
                    </a:lnTo>
                    <a:lnTo>
                      <a:pt x="462" y="2117"/>
                    </a:lnTo>
                    <a:lnTo>
                      <a:pt x="464" y="2115"/>
                    </a:lnTo>
                    <a:lnTo>
                      <a:pt x="466" y="2119"/>
                    </a:lnTo>
                    <a:lnTo>
                      <a:pt x="468" y="2124"/>
                    </a:lnTo>
                    <a:lnTo>
                      <a:pt x="470" y="2133"/>
                    </a:lnTo>
                    <a:lnTo>
                      <a:pt x="472" y="2144"/>
                    </a:lnTo>
                    <a:lnTo>
                      <a:pt x="472" y="2155"/>
                    </a:lnTo>
                    <a:lnTo>
                      <a:pt x="475" y="2164"/>
                    </a:lnTo>
                    <a:lnTo>
                      <a:pt x="477" y="2171"/>
                    </a:lnTo>
                    <a:lnTo>
                      <a:pt x="479" y="2176"/>
                    </a:lnTo>
                    <a:lnTo>
                      <a:pt x="481" y="2178"/>
                    </a:lnTo>
                    <a:lnTo>
                      <a:pt x="483" y="2178"/>
                    </a:lnTo>
                    <a:lnTo>
                      <a:pt x="485" y="2178"/>
                    </a:lnTo>
                    <a:lnTo>
                      <a:pt x="487" y="2176"/>
                    </a:lnTo>
                    <a:lnTo>
                      <a:pt x="487" y="2174"/>
                    </a:lnTo>
                    <a:lnTo>
                      <a:pt x="489" y="2173"/>
                    </a:lnTo>
                    <a:lnTo>
                      <a:pt x="491" y="2173"/>
                    </a:lnTo>
                    <a:lnTo>
                      <a:pt x="493" y="2171"/>
                    </a:lnTo>
                    <a:lnTo>
                      <a:pt x="496" y="2167"/>
                    </a:lnTo>
                    <a:lnTo>
                      <a:pt x="498" y="2164"/>
                    </a:lnTo>
                    <a:lnTo>
                      <a:pt x="500" y="2158"/>
                    </a:lnTo>
                    <a:lnTo>
                      <a:pt x="502" y="2149"/>
                    </a:lnTo>
                    <a:lnTo>
                      <a:pt x="502" y="2142"/>
                    </a:lnTo>
                    <a:lnTo>
                      <a:pt x="504" y="2135"/>
                    </a:lnTo>
                    <a:lnTo>
                      <a:pt x="506" y="2129"/>
                    </a:lnTo>
                    <a:lnTo>
                      <a:pt x="508" y="2126"/>
                    </a:lnTo>
                    <a:lnTo>
                      <a:pt x="510" y="2126"/>
                    </a:lnTo>
                    <a:lnTo>
                      <a:pt x="512" y="2129"/>
                    </a:lnTo>
                    <a:lnTo>
                      <a:pt x="514" y="2135"/>
                    </a:lnTo>
                    <a:lnTo>
                      <a:pt x="517" y="2144"/>
                    </a:lnTo>
                    <a:lnTo>
                      <a:pt x="517" y="2151"/>
                    </a:lnTo>
                    <a:lnTo>
                      <a:pt x="519" y="2160"/>
                    </a:lnTo>
                    <a:lnTo>
                      <a:pt x="521" y="2165"/>
                    </a:lnTo>
                    <a:lnTo>
                      <a:pt x="523" y="2167"/>
                    </a:lnTo>
                    <a:lnTo>
                      <a:pt x="525" y="2165"/>
                    </a:lnTo>
                    <a:lnTo>
                      <a:pt x="527" y="2162"/>
                    </a:lnTo>
                    <a:lnTo>
                      <a:pt x="529" y="2155"/>
                    </a:lnTo>
                    <a:lnTo>
                      <a:pt x="531" y="2147"/>
                    </a:lnTo>
                    <a:lnTo>
                      <a:pt x="531" y="2142"/>
                    </a:lnTo>
                    <a:lnTo>
                      <a:pt x="533" y="2140"/>
                    </a:lnTo>
                    <a:lnTo>
                      <a:pt x="535" y="2142"/>
                    </a:lnTo>
                    <a:lnTo>
                      <a:pt x="538" y="2149"/>
                    </a:lnTo>
                    <a:lnTo>
                      <a:pt x="540" y="2160"/>
                    </a:lnTo>
                    <a:lnTo>
                      <a:pt x="542" y="2173"/>
                    </a:lnTo>
                    <a:lnTo>
                      <a:pt x="544" y="2187"/>
                    </a:lnTo>
                    <a:lnTo>
                      <a:pt x="546" y="2198"/>
                    </a:lnTo>
                    <a:lnTo>
                      <a:pt x="546" y="2207"/>
                    </a:lnTo>
                    <a:lnTo>
                      <a:pt x="548" y="2209"/>
                    </a:lnTo>
                    <a:lnTo>
                      <a:pt x="550" y="2207"/>
                    </a:lnTo>
                    <a:lnTo>
                      <a:pt x="552" y="2200"/>
                    </a:lnTo>
                    <a:lnTo>
                      <a:pt x="554" y="2189"/>
                    </a:lnTo>
                    <a:lnTo>
                      <a:pt x="556" y="2176"/>
                    </a:lnTo>
                    <a:lnTo>
                      <a:pt x="559" y="2164"/>
                    </a:lnTo>
                    <a:lnTo>
                      <a:pt x="561" y="2151"/>
                    </a:lnTo>
                    <a:lnTo>
                      <a:pt x="561" y="2142"/>
                    </a:lnTo>
                    <a:lnTo>
                      <a:pt x="563" y="2135"/>
                    </a:lnTo>
                    <a:lnTo>
                      <a:pt x="565" y="2131"/>
                    </a:lnTo>
                    <a:lnTo>
                      <a:pt x="567" y="2129"/>
                    </a:lnTo>
                    <a:lnTo>
                      <a:pt x="569" y="2129"/>
                    </a:lnTo>
                    <a:lnTo>
                      <a:pt x="571" y="2131"/>
                    </a:lnTo>
                    <a:lnTo>
                      <a:pt x="573" y="2133"/>
                    </a:lnTo>
                    <a:lnTo>
                      <a:pt x="575" y="2137"/>
                    </a:lnTo>
                    <a:lnTo>
                      <a:pt x="575" y="2142"/>
                    </a:lnTo>
                    <a:lnTo>
                      <a:pt x="577" y="2149"/>
                    </a:lnTo>
                    <a:lnTo>
                      <a:pt x="580" y="2158"/>
                    </a:lnTo>
                    <a:lnTo>
                      <a:pt x="582" y="2167"/>
                    </a:lnTo>
                    <a:lnTo>
                      <a:pt x="584" y="2176"/>
                    </a:lnTo>
                    <a:lnTo>
                      <a:pt x="586" y="2183"/>
                    </a:lnTo>
                    <a:lnTo>
                      <a:pt x="588" y="2189"/>
                    </a:lnTo>
                    <a:lnTo>
                      <a:pt x="590" y="2192"/>
                    </a:lnTo>
                    <a:lnTo>
                      <a:pt x="590" y="2192"/>
                    </a:lnTo>
                    <a:lnTo>
                      <a:pt x="592" y="2189"/>
                    </a:lnTo>
                    <a:lnTo>
                      <a:pt x="594" y="2182"/>
                    </a:lnTo>
                    <a:lnTo>
                      <a:pt x="596" y="2174"/>
                    </a:lnTo>
                    <a:lnTo>
                      <a:pt x="598" y="2167"/>
                    </a:lnTo>
                    <a:lnTo>
                      <a:pt x="601" y="2160"/>
                    </a:lnTo>
                    <a:lnTo>
                      <a:pt x="603" y="2155"/>
                    </a:lnTo>
                    <a:lnTo>
                      <a:pt x="605" y="2153"/>
                    </a:lnTo>
                    <a:lnTo>
                      <a:pt x="605" y="2153"/>
                    </a:lnTo>
                    <a:lnTo>
                      <a:pt x="607" y="2155"/>
                    </a:lnTo>
                    <a:lnTo>
                      <a:pt x="609" y="2160"/>
                    </a:lnTo>
                    <a:lnTo>
                      <a:pt x="611" y="2165"/>
                    </a:lnTo>
                    <a:lnTo>
                      <a:pt x="613" y="2171"/>
                    </a:lnTo>
                    <a:lnTo>
                      <a:pt x="615" y="2174"/>
                    </a:lnTo>
                    <a:lnTo>
                      <a:pt x="617" y="2178"/>
                    </a:lnTo>
                    <a:lnTo>
                      <a:pt x="619" y="2178"/>
                    </a:lnTo>
                    <a:lnTo>
                      <a:pt x="619" y="2176"/>
                    </a:lnTo>
                    <a:lnTo>
                      <a:pt x="622" y="2171"/>
                    </a:lnTo>
                    <a:lnTo>
                      <a:pt x="624" y="2164"/>
                    </a:lnTo>
                    <a:lnTo>
                      <a:pt x="626" y="2156"/>
                    </a:lnTo>
                    <a:lnTo>
                      <a:pt x="628" y="2147"/>
                    </a:lnTo>
                    <a:lnTo>
                      <a:pt x="630" y="2142"/>
                    </a:lnTo>
                    <a:lnTo>
                      <a:pt x="632" y="2138"/>
                    </a:lnTo>
                    <a:lnTo>
                      <a:pt x="634" y="2140"/>
                    </a:lnTo>
                    <a:lnTo>
                      <a:pt x="634" y="2146"/>
                    </a:lnTo>
                    <a:lnTo>
                      <a:pt x="636" y="2156"/>
                    </a:lnTo>
                    <a:lnTo>
                      <a:pt x="638" y="2169"/>
                    </a:lnTo>
                    <a:lnTo>
                      <a:pt x="640" y="2182"/>
                    </a:lnTo>
                    <a:lnTo>
                      <a:pt x="643" y="2192"/>
                    </a:lnTo>
                    <a:lnTo>
                      <a:pt x="645" y="2200"/>
                    </a:lnTo>
                    <a:lnTo>
                      <a:pt x="647" y="2201"/>
                    </a:lnTo>
                    <a:lnTo>
                      <a:pt x="649" y="2198"/>
                    </a:lnTo>
                    <a:lnTo>
                      <a:pt x="649" y="2191"/>
                    </a:lnTo>
                    <a:lnTo>
                      <a:pt x="651" y="2180"/>
                    </a:lnTo>
                    <a:lnTo>
                      <a:pt x="653" y="2167"/>
                    </a:lnTo>
                    <a:lnTo>
                      <a:pt x="655" y="2156"/>
                    </a:lnTo>
                    <a:lnTo>
                      <a:pt x="657" y="2147"/>
                    </a:lnTo>
                    <a:lnTo>
                      <a:pt x="659" y="2140"/>
                    </a:lnTo>
                    <a:lnTo>
                      <a:pt x="661" y="2135"/>
                    </a:lnTo>
                    <a:lnTo>
                      <a:pt x="663" y="2131"/>
                    </a:lnTo>
                    <a:lnTo>
                      <a:pt x="663" y="2129"/>
                    </a:lnTo>
                    <a:lnTo>
                      <a:pt x="666" y="2126"/>
                    </a:lnTo>
                    <a:lnTo>
                      <a:pt x="668" y="2124"/>
                    </a:lnTo>
                    <a:lnTo>
                      <a:pt x="670" y="2122"/>
                    </a:lnTo>
                    <a:lnTo>
                      <a:pt x="672" y="2120"/>
                    </a:lnTo>
                    <a:lnTo>
                      <a:pt x="674" y="2122"/>
                    </a:lnTo>
                    <a:lnTo>
                      <a:pt x="676" y="2128"/>
                    </a:lnTo>
                    <a:lnTo>
                      <a:pt x="678" y="2137"/>
                    </a:lnTo>
                    <a:lnTo>
                      <a:pt x="678" y="2149"/>
                    </a:lnTo>
                    <a:lnTo>
                      <a:pt x="680" y="2164"/>
                    </a:lnTo>
                    <a:lnTo>
                      <a:pt x="682" y="2176"/>
                    </a:lnTo>
                    <a:lnTo>
                      <a:pt x="684" y="2183"/>
                    </a:lnTo>
                    <a:lnTo>
                      <a:pt x="687" y="2185"/>
                    </a:lnTo>
                    <a:lnTo>
                      <a:pt x="689" y="2182"/>
                    </a:lnTo>
                    <a:lnTo>
                      <a:pt x="691" y="2171"/>
                    </a:lnTo>
                    <a:lnTo>
                      <a:pt x="693" y="2156"/>
                    </a:lnTo>
                    <a:lnTo>
                      <a:pt x="693" y="2142"/>
                    </a:lnTo>
                    <a:lnTo>
                      <a:pt x="695" y="2128"/>
                    </a:lnTo>
                    <a:lnTo>
                      <a:pt x="697" y="2120"/>
                    </a:lnTo>
                    <a:lnTo>
                      <a:pt x="699" y="2117"/>
                    </a:lnTo>
                    <a:lnTo>
                      <a:pt x="701" y="2120"/>
                    </a:lnTo>
                    <a:lnTo>
                      <a:pt x="703" y="2128"/>
                    </a:lnTo>
                    <a:lnTo>
                      <a:pt x="705" y="2137"/>
                    </a:lnTo>
                    <a:lnTo>
                      <a:pt x="705" y="2144"/>
                    </a:lnTo>
                    <a:lnTo>
                      <a:pt x="708" y="2151"/>
                    </a:lnTo>
                    <a:lnTo>
                      <a:pt x="710" y="2153"/>
                    </a:lnTo>
                    <a:lnTo>
                      <a:pt x="712" y="2153"/>
                    </a:lnTo>
                    <a:lnTo>
                      <a:pt x="714" y="2151"/>
                    </a:lnTo>
                    <a:lnTo>
                      <a:pt x="716" y="2149"/>
                    </a:lnTo>
                    <a:lnTo>
                      <a:pt x="718" y="2151"/>
                    </a:lnTo>
                    <a:lnTo>
                      <a:pt x="720" y="2155"/>
                    </a:lnTo>
                    <a:lnTo>
                      <a:pt x="720" y="2164"/>
                    </a:lnTo>
                    <a:lnTo>
                      <a:pt x="722" y="2173"/>
                    </a:lnTo>
                    <a:lnTo>
                      <a:pt x="724" y="2180"/>
                    </a:lnTo>
                    <a:lnTo>
                      <a:pt x="726" y="2187"/>
                    </a:lnTo>
                    <a:lnTo>
                      <a:pt x="729" y="2189"/>
                    </a:lnTo>
                    <a:lnTo>
                      <a:pt x="731" y="2183"/>
                    </a:lnTo>
                    <a:lnTo>
                      <a:pt x="733" y="2176"/>
                    </a:lnTo>
                    <a:lnTo>
                      <a:pt x="735" y="2165"/>
                    </a:lnTo>
                    <a:lnTo>
                      <a:pt x="735" y="2155"/>
                    </a:lnTo>
                    <a:lnTo>
                      <a:pt x="737" y="2146"/>
                    </a:lnTo>
                    <a:lnTo>
                      <a:pt x="739" y="2140"/>
                    </a:lnTo>
                    <a:lnTo>
                      <a:pt x="741" y="2142"/>
                    </a:lnTo>
                    <a:lnTo>
                      <a:pt x="743" y="2147"/>
                    </a:lnTo>
                    <a:lnTo>
                      <a:pt x="745" y="2155"/>
                    </a:lnTo>
                    <a:lnTo>
                      <a:pt x="747" y="2164"/>
                    </a:lnTo>
                    <a:lnTo>
                      <a:pt x="750" y="2169"/>
                    </a:lnTo>
                    <a:lnTo>
                      <a:pt x="750" y="2173"/>
                    </a:lnTo>
                    <a:lnTo>
                      <a:pt x="752" y="2173"/>
                    </a:lnTo>
                    <a:lnTo>
                      <a:pt x="754" y="2169"/>
                    </a:lnTo>
                    <a:lnTo>
                      <a:pt x="756" y="2165"/>
                    </a:lnTo>
                    <a:lnTo>
                      <a:pt x="758" y="2162"/>
                    </a:lnTo>
                    <a:lnTo>
                      <a:pt x="760" y="2162"/>
                    </a:lnTo>
                    <a:lnTo>
                      <a:pt x="762" y="2164"/>
                    </a:lnTo>
                    <a:lnTo>
                      <a:pt x="764" y="2167"/>
                    </a:lnTo>
                    <a:lnTo>
                      <a:pt x="764" y="2173"/>
                    </a:lnTo>
                    <a:lnTo>
                      <a:pt x="766" y="2176"/>
                    </a:lnTo>
                    <a:lnTo>
                      <a:pt x="768" y="2178"/>
                    </a:lnTo>
                    <a:lnTo>
                      <a:pt x="771" y="2174"/>
                    </a:lnTo>
                    <a:lnTo>
                      <a:pt x="773" y="2167"/>
                    </a:lnTo>
                    <a:lnTo>
                      <a:pt x="775" y="2158"/>
                    </a:lnTo>
                    <a:lnTo>
                      <a:pt x="777" y="2147"/>
                    </a:lnTo>
                    <a:lnTo>
                      <a:pt x="779" y="2138"/>
                    </a:lnTo>
                    <a:lnTo>
                      <a:pt x="779" y="2133"/>
                    </a:lnTo>
                    <a:lnTo>
                      <a:pt x="781" y="2131"/>
                    </a:lnTo>
                    <a:lnTo>
                      <a:pt x="783" y="2135"/>
                    </a:lnTo>
                    <a:lnTo>
                      <a:pt x="785" y="2140"/>
                    </a:lnTo>
                    <a:lnTo>
                      <a:pt x="787" y="2146"/>
                    </a:lnTo>
                    <a:lnTo>
                      <a:pt x="789" y="2151"/>
                    </a:lnTo>
                    <a:lnTo>
                      <a:pt x="792" y="2155"/>
                    </a:lnTo>
                    <a:lnTo>
                      <a:pt x="794" y="2153"/>
                    </a:lnTo>
                    <a:lnTo>
                      <a:pt x="794" y="2149"/>
                    </a:lnTo>
                    <a:lnTo>
                      <a:pt x="796" y="2142"/>
                    </a:lnTo>
                    <a:lnTo>
                      <a:pt x="798" y="2135"/>
                    </a:lnTo>
                    <a:lnTo>
                      <a:pt x="800" y="2129"/>
                    </a:lnTo>
                    <a:lnTo>
                      <a:pt x="802" y="2128"/>
                    </a:lnTo>
                    <a:lnTo>
                      <a:pt x="804" y="2128"/>
                    </a:lnTo>
                    <a:lnTo>
                      <a:pt x="806" y="2131"/>
                    </a:lnTo>
                    <a:lnTo>
                      <a:pt x="808" y="2137"/>
                    </a:lnTo>
                    <a:lnTo>
                      <a:pt x="808" y="2144"/>
                    </a:lnTo>
                    <a:lnTo>
                      <a:pt x="810" y="2149"/>
                    </a:lnTo>
                    <a:lnTo>
                      <a:pt x="813" y="2151"/>
                    </a:lnTo>
                    <a:lnTo>
                      <a:pt x="815" y="2153"/>
                    </a:lnTo>
                    <a:lnTo>
                      <a:pt x="817" y="2151"/>
                    </a:lnTo>
                    <a:lnTo>
                      <a:pt x="819" y="2147"/>
                    </a:lnTo>
                    <a:lnTo>
                      <a:pt x="821" y="2142"/>
                    </a:lnTo>
                    <a:lnTo>
                      <a:pt x="823" y="2138"/>
                    </a:lnTo>
                    <a:lnTo>
                      <a:pt x="823" y="2135"/>
                    </a:lnTo>
                    <a:lnTo>
                      <a:pt x="825" y="2133"/>
                    </a:lnTo>
                    <a:lnTo>
                      <a:pt x="827" y="2133"/>
                    </a:lnTo>
                    <a:lnTo>
                      <a:pt x="829" y="2135"/>
                    </a:lnTo>
                    <a:lnTo>
                      <a:pt x="831" y="2137"/>
                    </a:lnTo>
                    <a:lnTo>
                      <a:pt x="834" y="2138"/>
                    </a:lnTo>
                    <a:lnTo>
                      <a:pt x="836" y="2140"/>
                    </a:lnTo>
                    <a:lnTo>
                      <a:pt x="838" y="2142"/>
                    </a:lnTo>
                    <a:lnTo>
                      <a:pt x="838" y="2144"/>
                    </a:lnTo>
                    <a:lnTo>
                      <a:pt x="840" y="2147"/>
                    </a:lnTo>
                    <a:lnTo>
                      <a:pt x="842" y="2149"/>
                    </a:lnTo>
                    <a:lnTo>
                      <a:pt x="844" y="2151"/>
                    </a:lnTo>
                    <a:lnTo>
                      <a:pt x="846" y="2153"/>
                    </a:lnTo>
                    <a:lnTo>
                      <a:pt x="848" y="2155"/>
                    </a:lnTo>
                    <a:lnTo>
                      <a:pt x="850" y="2156"/>
                    </a:lnTo>
                    <a:lnTo>
                      <a:pt x="852" y="2156"/>
                    </a:lnTo>
                    <a:lnTo>
                      <a:pt x="852" y="2158"/>
                    </a:lnTo>
                    <a:lnTo>
                      <a:pt x="855" y="2160"/>
                    </a:lnTo>
                    <a:lnTo>
                      <a:pt x="857" y="2162"/>
                    </a:lnTo>
                    <a:lnTo>
                      <a:pt x="859" y="2165"/>
                    </a:lnTo>
                    <a:lnTo>
                      <a:pt x="861" y="2167"/>
                    </a:lnTo>
                    <a:lnTo>
                      <a:pt x="863" y="2171"/>
                    </a:lnTo>
                    <a:lnTo>
                      <a:pt x="865" y="2174"/>
                    </a:lnTo>
                    <a:lnTo>
                      <a:pt x="867" y="2174"/>
                    </a:lnTo>
                    <a:lnTo>
                      <a:pt x="867" y="2174"/>
                    </a:lnTo>
                    <a:lnTo>
                      <a:pt x="869" y="2171"/>
                    </a:lnTo>
                    <a:lnTo>
                      <a:pt x="871" y="2167"/>
                    </a:lnTo>
                    <a:lnTo>
                      <a:pt x="873" y="2164"/>
                    </a:lnTo>
                    <a:lnTo>
                      <a:pt x="876" y="2160"/>
                    </a:lnTo>
                    <a:lnTo>
                      <a:pt x="878" y="2158"/>
                    </a:lnTo>
                    <a:lnTo>
                      <a:pt x="880" y="2160"/>
                    </a:lnTo>
                    <a:lnTo>
                      <a:pt x="882" y="2164"/>
                    </a:lnTo>
                    <a:lnTo>
                      <a:pt x="882" y="2169"/>
                    </a:lnTo>
                    <a:lnTo>
                      <a:pt x="884" y="2176"/>
                    </a:lnTo>
                    <a:lnTo>
                      <a:pt x="886" y="2183"/>
                    </a:lnTo>
                    <a:lnTo>
                      <a:pt x="888" y="2191"/>
                    </a:lnTo>
                    <a:lnTo>
                      <a:pt x="890" y="2194"/>
                    </a:lnTo>
                    <a:lnTo>
                      <a:pt x="892" y="2196"/>
                    </a:lnTo>
                    <a:lnTo>
                      <a:pt x="894" y="2194"/>
                    </a:lnTo>
                    <a:lnTo>
                      <a:pt x="897" y="2191"/>
                    </a:lnTo>
                    <a:lnTo>
                      <a:pt x="897" y="2185"/>
                    </a:lnTo>
                    <a:lnTo>
                      <a:pt x="899" y="2178"/>
                    </a:lnTo>
                    <a:lnTo>
                      <a:pt x="901" y="2171"/>
                    </a:lnTo>
                    <a:lnTo>
                      <a:pt x="903" y="2164"/>
                    </a:lnTo>
                    <a:lnTo>
                      <a:pt x="905" y="2158"/>
                    </a:lnTo>
                    <a:lnTo>
                      <a:pt x="907" y="2153"/>
                    </a:lnTo>
                    <a:lnTo>
                      <a:pt x="909" y="2149"/>
                    </a:lnTo>
                    <a:lnTo>
                      <a:pt x="911" y="2147"/>
                    </a:lnTo>
                    <a:lnTo>
                      <a:pt x="911" y="2147"/>
                    </a:lnTo>
                    <a:lnTo>
                      <a:pt x="913" y="2151"/>
                    </a:lnTo>
                    <a:lnTo>
                      <a:pt x="915" y="2155"/>
                    </a:lnTo>
                    <a:lnTo>
                      <a:pt x="918" y="2162"/>
                    </a:lnTo>
                    <a:lnTo>
                      <a:pt x="920" y="2169"/>
                    </a:lnTo>
                    <a:lnTo>
                      <a:pt x="922" y="2176"/>
                    </a:lnTo>
                    <a:lnTo>
                      <a:pt x="924" y="2182"/>
                    </a:lnTo>
                    <a:lnTo>
                      <a:pt x="926" y="2185"/>
                    </a:lnTo>
                    <a:lnTo>
                      <a:pt x="926" y="2185"/>
                    </a:lnTo>
                    <a:lnTo>
                      <a:pt x="928" y="2182"/>
                    </a:lnTo>
                    <a:lnTo>
                      <a:pt x="930" y="2176"/>
                    </a:lnTo>
                    <a:lnTo>
                      <a:pt x="932" y="2169"/>
                    </a:lnTo>
                    <a:lnTo>
                      <a:pt x="934" y="2164"/>
                    </a:lnTo>
                    <a:lnTo>
                      <a:pt x="936" y="2156"/>
                    </a:lnTo>
                    <a:lnTo>
                      <a:pt x="938" y="2155"/>
                    </a:lnTo>
                    <a:lnTo>
                      <a:pt x="941" y="2153"/>
                    </a:lnTo>
                    <a:lnTo>
                      <a:pt x="941" y="2156"/>
                    </a:lnTo>
                    <a:lnTo>
                      <a:pt x="943" y="2158"/>
                    </a:lnTo>
                    <a:lnTo>
                      <a:pt x="945" y="2164"/>
                    </a:lnTo>
                    <a:lnTo>
                      <a:pt x="947" y="2165"/>
                    </a:lnTo>
                    <a:lnTo>
                      <a:pt x="949" y="2167"/>
                    </a:lnTo>
                    <a:lnTo>
                      <a:pt x="951" y="2165"/>
                    </a:lnTo>
                    <a:lnTo>
                      <a:pt x="953" y="2162"/>
                    </a:lnTo>
                    <a:lnTo>
                      <a:pt x="955" y="2158"/>
                    </a:lnTo>
                    <a:lnTo>
                      <a:pt x="955" y="2155"/>
                    </a:lnTo>
                    <a:lnTo>
                      <a:pt x="957" y="2153"/>
                    </a:lnTo>
                    <a:lnTo>
                      <a:pt x="959" y="2151"/>
                    </a:lnTo>
                    <a:lnTo>
                      <a:pt x="962" y="2151"/>
                    </a:lnTo>
                    <a:lnTo>
                      <a:pt x="964" y="2153"/>
                    </a:lnTo>
                    <a:lnTo>
                      <a:pt x="966" y="2153"/>
                    </a:lnTo>
                    <a:lnTo>
                      <a:pt x="968" y="2153"/>
                    </a:lnTo>
                    <a:lnTo>
                      <a:pt x="970" y="2149"/>
                    </a:lnTo>
                    <a:lnTo>
                      <a:pt x="970" y="2146"/>
                    </a:lnTo>
                    <a:lnTo>
                      <a:pt x="972" y="2138"/>
                    </a:lnTo>
                    <a:lnTo>
                      <a:pt x="974" y="2131"/>
                    </a:lnTo>
                    <a:lnTo>
                      <a:pt x="976" y="2124"/>
                    </a:lnTo>
                    <a:lnTo>
                      <a:pt x="978" y="2119"/>
                    </a:lnTo>
                    <a:lnTo>
                      <a:pt x="980" y="2115"/>
                    </a:lnTo>
                    <a:lnTo>
                      <a:pt x="983" y="2115"/>
                    </a:lnTo>
                    <a:lnTo>
                      <a:pt x="985" y="2117"/>
                    </a:lnTo>
                    <a:lnTo>
                      <a:pt x="985" y="2119"/>
                    </a:lnTo>
                    <a:lnTo>
                      <a:pt x="987" y="2122"/>
                    </a:lnTo>
                    <a:lnTo>
                      <a:pt x="989" y="2126"/>
                    </a:lnTo>
                    <a:lnTo>
                      <a:pt x="991" y="2128"/>
                    </a:lnTo>
                    <a:lnTo>
                      <a:pt x="993" y="2129"/>
                    </a:lnTo>
                    <a:lnTo>
                      <a:pt x="995" y="2129"/>
                    </a:lnTo>
                    <a:lnTo>
                      <a:pt x="997" y="2129"/>
                    </a:lnTo>
                    <a:lnTo>
                      <a:pt x="999" y="2131"/>
                    </a:lnTo>
                    <a:lnTo>
                      <a:pt x="999" y="2133"/>
                    </a:lnTo>
                    <a:lnTo>
                      <a:pt x="1001" y="2137"/>
                    </a:lnTo>
                    <a:lnTo>
                      <a:pt x="1004" y="2142"/>
                    </a:lnTo>
                    <a:lnTo>
                      <a:pt x="1006" y="2146"/>
                    </a:lnTo>
                    <a:lnTo>
                      <a:pt x="1008" y="2151"/>
                    </a:lnTo>
                    <a:lnTo>
                      <a:pt x="1010" y="2155"/>
                    </a:lnTo>
                    <a:lnTo>
                      <a:pt x="1012" y="2158"/>
                    </a:lnTo>
                    <a:lnTo>
                      <a:pt x="1014" y="2158"/>
                    </a:lnTo>
                    <a:lnTo>
                      <a:pt x="1014" y="2158"/>
                    </a:lnTo>
                    <a:lnTo>
                      <a:pt x="1016" y="2156"/>
                    </a:lnTo>
                    <a:lnTo>
                      <a:pt x="1018" y="2155"/>
                    </a:lnTo>
                    <a:lnTo>
                      <a:pt x="1020" y="2155"/>
                    </a:lnTo>
                    <a:lnTo>
                      <a:pt x="1022" y="2153"/>
                    </a:lnTo>
                    <a:lnTo>
                      <a:pt x="1025" y="2153"/>
                    </a:lnTo>
                    <a:lnTo>
                      <a:pt x="1027" y="2151"/>
                    </a:lnTo>
                    <a:lnTo>
                      <a:pt x="1029" y="2151"/>
                    </a:lnTo>
                    <a:lnTo>
                      <a:pt x="1029" y="2149"/>
                    </a:lnTo>
                    <a:lnTo>
                      <a:pt x="1031" y="2147"/>
                    </a:lnTo>
                    <a:lnTo>
                      <a:pt x="1033" y="2144"/>
                    </a:lnTo>
                    <a:lnTo>
                      <a:pt x="1035" y="2140"/>
                    </a:lnTo>
                    <a:lnTo>
                      <a:pt x="1037" y="2137"/>
                    </a:lnTo>
                    <a:lnTo>
                      <a:pt x="1039" y="2133"/>
                    </a:lnTo>
                    <a:lnTo>
                      <a:pt x="1041" y="2131"/>
                    </a:lnTo>
                    <a:lnTo>
                      <a:pt x="1043" y="2131"/>
                    </a:lnTo>
                    <a:lnTo>
                      <a:pt x="1043" y="2133"/>
                    </a:lnTo>
                    <a:lnTo>
                      <a:pt x="1046" y="2137"/>
                    </a:lnTo>
                    <a:lnTo>
                      <a:pt x="1048" y="2138"/>
                    </a:lnTo>
                    <a:lnTo>
                      <a:pt x="1050" y="2140"/>
                    </a:lnTo>
                    <a:lnTo>
                      <a:pt x="1052" y="2142"/>
                    </a:lnTo>
                    <a:lnTo>
                      <a:pt x="1054" y="2142"/>
                    </a:lnTo>
                    <a:lnTo>
                      <a:pt x="1056" y="2140"/>
                    </a:lnTo>
                    <a:lnTo>
                      <a:pt x="1058" y="2137"/>
                    </a:lnTo>
                    <a:lnTo>
                      <a:pt x="1058" y="2133"/>
                    </a:lnTo>
                    <a:lnTo>
                      <a:pt x="1060" y="2131"/>
                    </a:lnTo>
                    <a:lnTo>
                      <a:pt x="1062" y="2129"/>
                    </a:lnTo>
                    <a:lnTo>
                      <a:pt x="1064" y="2131"/>
                    </a:lnTo>
                    <a:lnTo>
                      <a:pt x="1067" y="2137"/>
                    </a:lnTo>
                    <a:lnTo>
                      <a:pt x="1069" y="2144"/>
                    </a:lnTo>
                    <a:lnTo>
                      <a:pt x="1071" y="2153"/>
                    </a:lnTo>
                    <a:lnTo>
                      <a:pt x="1073" y="2162"/>
                    </a:lnTo>
                    <a:lnTo>
                      <a:pt x="1073" y="2171"/>
                    </a:lnTo>
                    <a:lnTo>
                      <a:pt x="1075" y="2176"/>
                    </a:lnTo>
                    <a:lnTo>
                      <a:pt x="1077" y="2178"/>
                    </a:lnTo>
                    <a:lnTo>
                      <a:pt x="1079" y="2176"/>
                    </a:lnTo>
                    <a:lnTo>
                      <a:pt x="1081" y="2169"/>
                    </a:lnTo>
                    <a:lnTo>
                      <a:pt x="1083" y="2160"/>
                    </a:lnTo>
                    <a:lnTo>
                      <a:pt x="1085" y="2149"/>
                    </a:lnTo>
                    <a:lnTo>
                      <a:pt x="1088" y="2138"/>
                    </a:lnTo>
                    <a:lnTo>
                      <a:pt x="1088" y="2131"/>
                    </a:lnTo>
                    <a:lnTo>
                      <a:pt x="1090" y="2129"/>
                    </a:lnTo>
                    <a:lnTo>
                      <a:pt x="1092" y="2133"/>
                    </a:lnTo>
                    <a:lnTo>
                      <a:pt x="1094" y="2142"/>
                    </a:lnTo>
                    <a:lnTo>
                      <a:pt x="1096" y="2155"/>
                    </a:lnTo>
                    <a:lnTo>
                      <a:pt x="1098" y="2167"/>
                    </a:lnTo>
                    <a:lnTo>
                      <a:pt x="1100" y="2180"/>
                    </a:lnTo>
                    <a:lnTo>
                      <a:pt x="1100" y="2187"/>
                    </a:lnTo>
                    <a:lnTo>
                      <a:pt x="1102" y="2189"/>
                    </a:lnTo>
                    <a:lnTo>
                      <a:pt x="1104" y="2183"/>
                    </a:lnTo>
                    <a:lnTo>
                      <a:pt x="1106" y="2173"/>
                    </a:lnTo>
                    <a:lnTo>
                      <a:pt x="1109" y="2155"/>
                    </a:lnTo>
                    <a:lnTo>
                      <a:pt x="1111" y="2137"/>
                    </a:lnTo>
                    <a:lnTo>
                      <a:pt x="1113" y="2117"/>
                    </a:lnTo>
                    <a:lnTo>
                      <a:pt x="1115" y="2099"/>
                    </a:lnTo>
                    <a:lnTo>
                      <a:pt x="1115" y="2088"/>
                    </a:lnTo>
                    <a:lnTo>
                      <a:pt x="1117" y="2081"/>
                    </a:lnTo>
                    <a:lnTo>
                      <a:pt x="1119" y="2081"/>
                    </a:lnTo>
                    <a:lnTo>
                      <a:pt x="1121" y="2086"/>
                    </a:lnTo>
                    <a:lnTo>
                      <a:pt x="1123" y="2095"/>
                    </a:lnTo>
                    <a:lnTo>
                      <a:pt x="1125" y="2104"/>
                    </a:lnTo>
                    <a:lnTo>
                      <a:pt x="1127" y="2115"/>
                    </a:lnTo>
                    <a:lnTo>
                      <a:pt x="1130" y="2124"/>
                    </a:lnTo>
                    <a:lnTo>
                      <a:pt x="1130" y="2131"/>
                    </a:lnTo>
                    <a:lnTo>
                      <a:pt x="1132" y="2135"/>
                    </a:lnTo>
                    <a:lnTo>
                      <a:pt x="1134" y="2135"/>
                    </a:lnTo>
                    <a:lnTo>
                      <a:pt x="1136" y="2133"/>
                    </a:lnTo>
                    <a:lnTo>
                      <a:pt x="1138" y="2129"/>
                    </a:lnTo>
                    <a:lnTo>
                      <a:pt x="1140" y="2126"/>
                    </a:lnTo>
                    <a:lnTo>
                      <a:pt x="1142" y="2120"/>
                    </a:lnTo>
                    <a:lnTo>
                      <a:pt x="1144" y="2119"/>
                    </a:lnTo>
                    <a:lnTo>
                      <a:pt x="1144" y="2119"/>
                    </a:lnTo>
                    <a:lnTo>
                      <a:pt x="1146" y="2120"/>
                    </a:lnTo>
                    <a:lnTo>
                      <a:pt x="1148" y="2126"/>
                    </a:lnTo>
                    <a:lnTo>
                      <a:pt x="1151" y="2135"/>
                    </a:lnTo>
                    <a:lnTo>
                      <a:pt x="1153" y="2144"/>
                    </a:lnTo>
                    <a:lnTo>
                      <a:pt x="1155" y="2153"/>
                    </a:lnTo>
                    <a:lnTo>
                      <a:pt x="1157" y="2162"/>
                    </a:lnTo>
                    <a:lnTo>
                      <a:pt x="1159" y="2165"/>
                    </a:lnTo>
                    <a:lnTo>
                      <a:pt x="1159" y="2165"/>
                    </a:lnTo>
                    <a:lnTo>
                      <a:pt x="1161" y="2162"/>
                    </a:lnTo>
                    <a:lnTo>
                      <a:pt x="1163" y="2153"/>
                    </a:lnTo>
                    <a:lnTo>
                      <a:pt x="1165" y="2140"/>
                    </a:lnTo>
                    <a:lnTo>
                      <a:pt x="1167" y="2128"/>
                    </a:lnTo>
                    <a:lnTo>
                      <a:pt x="1169" y="2117"/>
                    </a:lnTo>
                    <a:lnTo>
                      <a:pt x="1172" y="2110"/>
                    </a:lnTo>
                    <a:lnTo>
                      <a:pt x="1174" y="2108"/>
                    </a:lnTo>
                    <a:lnTo>
                      <a:pt x="1174" y="2111"/>
                    </a:lnTo>
                    <a:lnTo>
                      <a:pt x="1176" y="2117"/>
                    </a:lnTo>
                    <a:lnTo>
                      <a:pt x="1178" y="2128"/>
                    </a:lnTo>
                    <a:lnTo>
                      <a:pt x="1180" y="2137"/>
                    </a:lnTo>
                    <a:lnTo>
                      <a:pt x="1182" y="2146"/>
                    </a:lnTo>
                    <a:lnTo>
                      <a:pt x="1184" y="2151"/>
                    </a:lnTo>
                    <a:lnTo>
                      <a:pt x="1186" y="2151"/>
                    </a:lnTo>
                    <a:lnTo>
                      <a:pt x="1188" y="2149"/>
                    </a:lnTo>
                    <a:lnTo>
                      <a:pt x="1188" y="2146"/>
                    </a:lnTo>
                    <a:lnTo>
                      <a:pt x="1190" y="2142"/>
                    </a:lnTo>
                    <a:lnTo>
                      <a:pt x="1193" y="2138"/>
                    </a:lnTo>
                    <a:lnTo>
                      <a:pt x="1195" y="2135"/>
                    </a:lnTo>
                    <a:lnTo>
                      <a:pt x="1197" y="2135"/>
                    </a:lnTo>
                    <a:lnTo>
                      <a:pt x="1199" y="2135"/>
                    </a:lnTo>
                    <a:lnTo>
                      <a:pt x="1201" y="2137"/>
                    </a:lnTo>
                    <a:lnTo>
                      <a:pt x="1203" y="2135"/>
                    </a:lnTo>
                    <a:lnTo>
                      <a:pt x="1203" y="2133"/>
                    </a:lnTo>
                    <a:lnTo>
                      <a:pt x="1205" y="2131"/>
                    </a:lnTo>
                    <a:lnTo>
                      <a:pt x="1207" y="2128"/>
                    </a:lnTo>
                    <a:lnTo>
                      <a:pt x="1209" y="2124"/>
                    </a:lnTo>
                    <a:lnTo>
                      <a:pt x="1211" y="2124"/>
                    </a:lnTo>
                    <a:lnTo>
                      <a:pt x="1214" y="2126"/>
                    </a:lnTo>
                    <a:lnTo>
                      <a:pt x="1216" y="2131"/>
                    </a:lnTo>
                    <a:lnTo>
                      <a:pt x="1218" y="2138"/>
                    </a:lnTo>
                    <a:lnTo>
                      <a:pt x="1218" y="2146"/>
                    </a:lnTo>
                    <a:lnTo>
                      <a:pt x="1220" y="2153"/>
                    </a:lnTo>
                    <a:lnTo>
                      <a:pt x="1222" y="2155"/>
                    </a:lnTo>
                    <a:lnTo>
                      <a:pt x="1224" y="2153"/>
                    </a:lnTo>
                    <a:lnTo>
                      <a:pt x="1226" y="2144"/>
                    </a:lnTo>
                    <a:lnTo>
                      <a:pt x="1228" y="2131"/>
                    </a:lnTo>
                    <a:lnTo>
                      <a:pt x="1230" y="2119"/>
                    </a:lnTo>
                    <a:lnTo>
                      <a:pt x="1232" y="2104"/>
                    </a:lnTo>
                    <a:lnTo>
                      <a:pt x="1232" y="2093"/>
                    </a:lnTo>
                    <a:lnTo>
                      <a:pt x="1234" y="2090"/>
                    </a:lnTo>
                    <a:lnTo>
                      <a:pt x="1237" y="2092"/>
                    </a:lnTo>
                    <a:lnTo>
                      <a:pt x="1239" y="2099"/>
                    </a:lnTo>
                    <a:lnTo>
                      <a:pt x="1241" y="2110"/>
                    </a:lnTo>
                    <a:lnTo>
                      <a:pt x="1243" y="2120"/>
                    </a:lnTo>
                    <a:lnTo>
                      <a:pt x="1245" y="2129"/>
                    </a:lnTo>
                    <a:lnTo>
                      <a:pt x="1247" y="2137"/>
                    </a:lnTo>
                    <a:lnTo>
                      <a:pt x="1247" y="2137"/>
                    </a:lnTo>
                    <a:lnTo>
                      <a:pt x="1249" y="2131"/>
                    </a:lnTo>
                    <a:lnTo>
                      <a:pt x="1251" y="2124"/>
                    </a:lnTo>
                    <a:lnTo>
                      <a:pt x="1253" y="2115"/>
                    </a:lnTo>
                    <a:lnTo>
                      <a:pt x="1255" y="2106"/>
                    </a:lnTo>
                    <a:lnTo>
                      <a:pt x="1258" y="2099"/>
                    </a:lnTo>
                    <a:lnTo>
                      <a:pt x="1260" y="2097"/>
                    </a:lnTo>
                    <a:lnTo>
                      <a:pt x="1262" y="2097"/>
                    </a:lnTo>
                    <a:lnTo>
                      <a:pt x="1262" y="2101"/>
                    </a:lnTo>
                    <a:lnTo>
                      <a:pt x="1264" y="2106"/>
                    </a:lnTo>
                    <a:lnTo>
                      <a:pt x="1266" y="2111"/>
                    </a:lnTo>
                    <a:lnTo>
                      <a:pt x="1268" y="2115"/>
                    </a:lnTo>
                    <a:lnTo>
                      <a:pt x="1270" y="2117"/>
                    </a:lnTo>
                    <a:lnTo>
                      <a:pt x="1272" y="2115"/>
                    </a:lnTo>
                    <a:lnTo>
                      <a:pt x="1274" y="2111"/>
                    </a:lnTo>
                    <a:lnTo>
                      <a:pt x="1276" y="2106"/>
                    </a:lnTo>
                    <a:lnTo>
                      <a:pt x="1276" y="2099"/>
                    </a:lnTo>
                    <a:lnTo>
                      <a:pt x="1279" y="2093"/>
                    </a:lnTo>
                    <a:lnTo>
                      <a:pt x="1281" y="2088"/>
                    </a:lnTo>
                    <a:lnTo>
                      <a:pt x="1283" y="2086"/>
                    </a:lnTo>
                    <a:lnTo>
                      <a:pt x="1285" y="2084"/>
                    </a:lnTo>
                    <a:lnTo>
                      <a:pt x="1287" y="2084"/>
                    </a:lnTo>
                    <a:lnTo>
                      <a:pt x="1289" y="2084"/>
                    </a:lnTo>
                    <a:lnTo>
                      <a:pt x="1291" y="2086"/>
                    </a:lnTo>
                    <a:lnTo>
                      <a:pt x="1291" y="2090"/>
                    </a:lnTo>
                    <a:lnTo>
                      <a:pt x="1293" y="2092"/>
                    </a:lnTo>
                    <a:lnTo>
                      <a:pt x="1295" y="2097"/>
                    </a:lnTo>
                    <a:lnTo>
                      <a:pt x="1297" y="2101"/>
                    </a:lnTo>
                    <a:lnTo>
                      <a:pt x="1300" y="2106"/>
                    </a:lnTo>
                    <a:lnTo>
                      <a:pt x="1302" y="2113"/>
                    </a:lnTo>
                    <a:lnTo>
                      <a:pt x="1304" y="2119"/>
                    </a:lnTo>
                    <a:lnTo>
                      <a:pt x="1306" y="2124"/>
                    </a:lnTo>
                    <a:lnTo>
                      <a:pt x="1306" y="2129"/>
                    </a:lnTo>
                    <a:lnTo>
                      <a:pt x="1308" y="2133"/>
                    </a:lnTo>
                    <a:lnTo>
                      <a:pt x="1310" y="2135"/>
                    </a:lnTo>
                    <a:lnTo>
                      <a:pt x="1312" y="2133"/>
                    </a:lnTo>
                    <a:lnTo>
                      <a:pt x="1314" y="2129"/>
                    </a:lnTo>
                    <a:lnTo>
                      <a:pt x="1316" y="2122"/>
                    </a:lnTo>
                    <a:lnTo>
                      <a:pt x="1318" y="2113"/>
                    </a:lnTo>
                    <a:lnTo>
                      <a:pt x="1321" y="2102"/>
                    </a:lnTo>
                    <a:lnTo>
                      <a:pt x="1321" y="2093"/>
                    </a:lnTo>
                    <a:lnTo>
                      <a:pt x="1323" y="2084"/>
                    </a:lnTo>
                    <a:lnTo>
                      <a:pt x="1325" y="2079"/>
                    </a:lnTo>
                    <a:lnTo>
                      <a:pt x="1327" y="2077"/>
                    </a:lnTo>
                    <a:lnTo>
                      <a:pt x="1329" y="2081"/>
                    </a:lnTo>
                    <a:lnTo>
                      <a:pt x="1331" y="2090"/>
                    </a:lnTo>
                    <a:lnTo>
                      <a:pt x="1333" y="2101"/>
                    </a:lnTo>
                    <a:lnTo>
                      <a:pt x="1335" y="2113"/>
                    </a:lnTo>
                    <a:lnTo>
                      <a:pt x="1335" y="2124"/>
                    </a:lnTo>
                    <a:lnTo>
                      <a:pt x="1337" y="2133"/>
                    </a:lnTo>
                    <a:lnTo>
                      <a:pt x="1339" y="2137"/>
                    </a:lnTo>
                    <a:lnTo>
                      <a:pt x="1342" y="2135"/>
                    </a:lnTo>
                    <a:lnTo>
                      <a:pt x="1344" y="2128"/>
                    </a:lnTo>
                    <a:lnTo>
                      <a:pt x="1346" y="2117"/>
                    </a:lnTo>
                    <a:lnTo>
                      <a:pt x="1348" y="2104"/>
                    </a:lnTo>
                    <a:lnTo>
                      <a:pt x="1350" y="2093"/>
                    </a:lnTo>
                    <a:lnTo>
                      <a:pt x="1350" y="2086"/>
                    </a:lnTo>
                    <a:lnTo>
                      <a:pt x="1352" y="2083"/>
                    </a:lnTo>
                    <a:lnTo>
                      <a:pt x="1354" y="2083"/>
                    </a:lnTo>
                    <a:lnTo>
                      <a:pt x="1356" y="2084"/>
                    </a:lnTo>
                    <a:lnTo>
                      <a:pt x="1358" y="2090"/>
                    </a:lnTo>
                    <a:lnTo>
                      <a:pt x="1360" y="2093"/>
                    </a:lnTo>
                    <a:lnTo>
                      <a:pt x="1363" y="2097"/>
                    </a:lnTo>
                    <a:lnTo>
                      <a:pt x="1365" y="2099"/>
                    </a:lnTo>
                    <a:lnTo>
                      <a:pt x="1365" y="2101"/>
                    </a:lnTo>
                    <a:lnTo>
                      <a:pt x="1367" y="2101"/>
                    </a:lnTo>
                    <a:lnTo>
                      <a:pt x="1369" y="2101"/>
                    </a:lnTo>
                    <a:lnTo>
                      <a:pt x="1371" y="2104"/>
                    </a:lnTo>
                    <a:lnTo>
                      <a:pt x="1373" y="2108"/>
                    </a:lnTo>
                    <a:lnTo>
                      <a:pt x="1375" y="2115"/>
                    </a:lnTo>
                    <a:lnTo>
                      <a:pt x="1377" y="2120"/>
                    </a:lnTo>
                    <a:lnTo>
                      <a:pt x="1379" y="2126"/>
                    </a:lnTo>
                    <a:lnTo>
                      <a:pt x="1379" y="2126"/>
                    </a:lnTo>
                    <a:lnTo>
                      <a:pt x="1381" y="2122"/>
                    </a:lnTo>
                    <a:lnTo>
                      <a:pt x="1384" y="2111"/>
                    </a:lnTo>
                    <a:lnTo>
                      <a:pt x="1386" y="2097"/>
                    </a:lnTo>
                    <a:lnTo>
                      <a:pt x="1388" y="2081"/>
                    </a:lnTo>
                    <a:lnTo>
                      <a:pt x="1390" y="2063"/>
                    </a:lnTo>
                    <a:lnTo>
                      <a:pt x="1392" y="2048"/>
                    </a:lnTo>
                    <a:lnTo>
                      <a:pt x="1394" y="2038"/>
                    </a:lnTo>
                    <a:lnTo>
                      <a:pt x="1394" y="2032"/>
                    </a:lnTo>
                    <a:lnTo>
                      <a:pt x="1396" y="2032"/>
                    </a:lnTo>
                    <a:lnTo>
                      <a:pt x="1398" y="2038"/>
                    </a:lnTo>
                    <a:lnTo>
                      <a:pt x="1400" y="2043"/>
                    </a:lnTo>
                    <a:lnTo>
                      <a:pt x="1402" y="2050"/>
                    </a:lnTo>
                    <a:lnTo>
                      <a:pt x="1405" y="2056"/>
                    </a:lnTo>
                    <a:lnTo>
                      <a:pt x="1407" y="2059"/>
                    </a:lnTo>
                    <a:lnTo>
                      <a:pt x="1409" y="2061"/>
                    </a:lnTo>
                    <a:lnTo>
                      <a:pt x="1409" y="2063"/>
                    </a:lnTo>
                    <a:lnTo>
                      <a:pt x="1411" y="2063"/>
                    </a:lnTo>
                    <a:lnTo>
                      <a:pt x="1413" y="2065"/>
                    </a:lnTo>
                    <a:lnTo>
                      <a:pt x="1415" y="2066"/>
                    </a:lnTo>
                    <a:lnTo>
                      <a:pt x="1417" y="2068"/>
                    </a:lnTo>
                    <a:lnTo>
                      <a:pt x="1419" y="2070"/>
                    </a:lnTo>
                    <a:lnTo>
                      <a:pt x="1421" y="2070"/>
                    </a:lnTo>
                    <a:lnTo>
                      <a:pt x="1423" y="2066"/>
                    </a:lnTo>
                    <a:lnTo>
                      <a:pt x="1423" y="2059"/>
                    </a:lnTo>
                    <a:lnTo>
                      <a:pt x="1426" y="2050"/>
                    </a:lnTo>
                    <a:lnTo>
                      <a:pt x="1428" y="2041"/>
                    </a:lnTo>
                    <a:lnTo>
                      <a:pt x="1430" y="2032"/>
                    </a:lnTo>
                    <a:lnTo>
                      <a:pt x="1432" y="2027"/>
                    </a:lnTo>
                    <a:lnTo>
                      <a:pt x="1434" y="2027"/>
                    </a:lnTo>
                    <a:lnTo>
                      <a:pt x="1436" y="2029"/>
                    </a:lnTo>
                    <a:lnTo>
                      <a:pt x="1438" y="2036"/>
                    </a:lnTo>
                    <a:lnTo>
                      <a:pt x="1438" y="2043"/>
                    </a:lnTo>
                    <a:lnTo>
                      <a:pt x="1440" y="2050"/>
                    </a:lnTo>
                    <a:lnTo>
                      <a:pt x="1442" y="2056"/>
                    </a:lnTo>
                    <a:lnTo>
                      <a:pt x="1444" y="2057"/>
                    </a:lnTo>
                    <a:lnTo>
                      <a:pt x="1447" y="2057"/>
                    </a:lnTo>
                    <a:lnTo>
                      <a:pt x="1449" y="2052"/>
                    </a:lnTo>
                    <a:lnTo>
                      <a:pt x="1451" y="2047"/>
                    </a:lnTo>
                    <a:lnTo>
                      <a:pt x="1453" y="2043"/>
                    </a:lnTo>
                    <a:lnTo>
                      <a:pt x="1453" y="2041"/>
                    </a:lnTo>
                    <a:lnTo>
                      <a:pt x="1455" y="2041"/>
                    </a:lnTo>
                    <a:lnTo>
                      <a:pt x="1457" y="2043"/>
                    </a:lnTo>
                    <a:lnTo>
                      <a:pt x="1459" y="2047"/>
                    </a:lnTo>
                    <a:lnTo>
                      <a:pt x="1461" y="2050"/>
                    </a:lnTo>
                    <a:lnTo>
                      <a:pt x="1463" y="2050"/>
                    </a:lnTo>
                    <a:lnTo>
                      <a:pt x="1465" y="2048"/>
                    </a:lnTo>
                    <a:lnTo>
                      <a:pt x="1468" y="2043"/>
                    </a:lnTo>
                    <a:lnTo>
                      <a:pt x="1468" y="2036"/>
                    </a:lnTo>
                    <a:lnTo>
                      <a:pt x="1470" y="2029"/>
                    </a:lnTo>
                    <a:lnTo>
                      <a:pt x="1472" y="2021"/>
                    </a:lnTo>
                    <a:lnTo>
                      <a:pt x="1474" y="2018"/>
                    </a:lnTo>
                    <a:lnTo>
                      <a:pt x="1476" y="2018"/>
                    </a:lnTo>
                    <a:lnTo>
                      <a:pt x="1478" y="2021"/>
                    </a:lnTo>
                    <a:lnTo>
                      <a:pt x="1480" y="2025"/>
                    </a:lnTo>
                    <a:lnTo>
                      <a:pt x="1482" y="2030"/>
                    </a:lnTo>
                    <a:lnTo>
                      <a:pt x="1482" y="2032"/>
                    </a:lnTo>
                    <a:lnTo>
                      <a:pt x="1484" y="2030"/>
                    </a:lnTo>
                    <a:lnTo>
                      <a:pt x="1486" y="2023"/>
                    </a:lnTo>
                    <a:lnTo>
                      <a:pt x="1489" y="2014"/>
                    </a:lnTo>
                    <a:lnTo>
                      <a:pt x="1491" y="2002"/>
                    </a:lnTo>
                    <a:lnTo>
                      <a:pt x="1493" y="1989"/>
                    </a:lnTo>
                    <a:lnTo>
                      <a:pt x="1495" y="1980"/>
                    </a:lnTo>
                    <a:lnTo>
                      <a:pt x="1495" y="1975"/>
                    </a:lnTo>
                    <a:lnTo>
                      <a:pt x="1497" y="1973"/>
                    </a:lnTo>
                    <a:lnTo>
                      <a:pt x="1499" y="1976"/>
                    </a:lnTo>
                    <a:lnTo>
                      <a:pt x="1501" y="1984"/>
                    </a:lnTo>
                    <a:lnTo>
                      <a:pt x="1503" y="1991"/>
                    </a:lnTo>
                    <a:lnTo>
                      <a:pt x="1505" y="1996"/>
                    </a:lnTo>
                    <a:lnTo>
                      <a:pt x="1507" y="2000"/>
                    </a:lnTo>
                    <a:lnTo>
                      <a:pt x="1510" y="2000"/>
                    </a:lnTo>
                    <a:lnTo>
                      <a:pt x="1510" y="1994"/>
                    </a:lnTo>
                    <a:lnTo>
                      <a:pt x="1512" y="1987"/>
                    </a:lnTo>
                    <a:lnTo>
                      <a:pt x="1514" y="1978"/>
                    </a:lnTo>
                    <a:lnTo>
                      <a:pt x="1516" y="1969"/>
                    </a:lnTo>
                    <a:lnTo>
                      <a:pt x="1518" y="1962"/>
                    </a:lnTo>
                    <a:lnTo>
                      <a:pt x="1520" y="1955"/>
                    </a:lnTo>
                    <a:lnTo>
                      <a:pt x="1522" y="1951"/>
                    </a:lnTo>
                    <a:lnTo>
                      <a:pt x="1524" y="1951"/>
                    </a:lnTo>
                    <a:lnTo>
                      <a:pt x="1524" y="1953"/>
                    </a:lnTo>
                    <a:lnTo>
                      <a:pt x="1526" y="1957"/>
                    </a:lnTo>
                    <a:lnTo>
                      <a:pt x="1528" y="1962"/>
                    </a:lnTo>
                    <a:lnTo>
                      <a:pt x="1530" y="1967"/>
                    </a:lnTo>
                    <a:lnTo>
                      <a:pt x="1533" y="1975"/>
                    </a:lnTo>
                    <a:lnTo>
                      <a:pt x="1535" y="1978"/>
                    </a:lnTo>
                    <a:lnTo>
                      <a:pt x="1537" y="1982"/>
                    </a:lnTo>
                    <a:lnTo>
                      <a:pt x="1539" y="1982"/>
                    </a:lnTo>
                    <a:lnTo>
                      <a:pt x="1539" y="1980"/>
                    </a:lnTo>
                    <a:lnTo>
                      <a:pt x="1541" y="1973"/>
                    </a:lnTo>
                    <a:lnTo>
                      <a:pt x="1543" y="1964"/>
                    </a:lnTo>
                    <a:lnTo>
                      <a:pt x="1545" y="1951"/>
                    </a:lnTo>
                    <a:lnTo>
                      <a:pt x="1547" y="1939"/>
                    </a:lnTo>
                    <a:lnTo>
                      <a:pt x="1549" y="1926"/>
                    </a:lnTo>
                    <a:lnTo>
                      <a:pt x="1551" y="1915"/>
                    </a:lnTo>
                    <a:lnTo>
                      <a:pt x="1554" y="1908"/>
                    </a:lnTo>
                    <a:lnTo>
                      <a:pt x="1554" y="1904"/>
                    </a:lnTo>
                    <a:lnTo>
                      <a:pt x="1556" y="1906"/>
                    </a:lnTo>
                    <a:lnTo>
                      <a:pt x="1558" y="1910"/>
                    </a:lnTo>
                    <a:lnTo>
                      <a:pt x="1560" y="1917"/>
                    </a:lnTo>
                    <a:lnTo>
                      <a:pt x="1562" y="1922"/>
                    </a:lnTo>
                    <a:lnTo>
                      <a:pt x="1564" y="1928"/>
                    </a:lnTo>
                    <a:lnTo>
                      <a:pt x="1566" y="1930"/>
                    </a:lnTo>
                    <a:lnTo>
                      <a:pt x="1568" y="1930"/>
                    </a:lnTo>
                    <a:lnTo>
                      <a:pt x="1568" y="1926"/>
                    </a:lnTo>
                    <a:lnTo>
                      <a:pt x="1570" y="1919"/>
                    </a:lnTo>
                    <a:lnTo>
                      <a:pt x="1572" y="1910"/>
                    </a:lnTo>
                    <a:lnTo>
                      <a:pt x="1575" y="1899"/>
                    </a:lnTo>
                    <a:lnTo>
                      <a:pt x="1577" y="1890"/>
                    </a:lnTo>
                    <a:lnTo>
                      <a:pt x="1579" y="1879"/>
                    </a:lnTo>
                    <a:lnTo>
                      <a:pt x="1581" y="1870"/>
                    </a:lnTo>
                    <a:lnTo>
                      <a:pt x="1583" y="1863"/>
                    </a:lnTo>
                    <a:lnTo>
                      <a:pt x="1583" y="1856"/>
                    </a:lnTo>
                    <a:lnTo>
                      <a:pt x="1585" y="1849"/>
                    </a:lnTo>
                    <a:lnTo>
                      <a:pt x="1587" y="1843"/>
                    </a:lnTo>
                    <a:lnTo>
                      <a:pt x="1589" y="1840"/>
                    </a:lnTo>
                    <a:lnTo>
                      <a:pt x="1591" y="1836"/>
                    </a:lnTo>
                    <a:lnTo>
                      <a:pt x="1593" y="1836"/>
                    </a:lnTo>
                    <a:lnTo>
                      <a:pt x="1596" y="1836"/>
                    </a:lnTo>
                    <a:lnTo>
                      <a:pt x="1598" y="1836"/>
                    </a:lnTo>
                    <a:lnTo>
                      <a:pt x="1598" y="1838"/>
                    </a:lnTo>
                    <a:lnTo>
                      <a:pt x="1600" y="1838"/>
                    </a:lnTo>
                    <a:lnTo>
                      <a:pt x="1602" y="1838"/>
                    </a:lnTo>
                    <a:lnTo>
                      <a:pt x="1604" y="1834"/>
                    </a:lnTo>
                    <a:lnTo>
                      <a:pt x="1606" y="1829"/>
                    </a:lnTo>
                    <a:lnTo>
                      <a:pt x="1608" y="1823"/>
                    </a:lnTo>
                    <a:lnTo>
                      <a:pt x="1610" y="1816"/>
                    </a:lnTo>
                    <a:lnTo>
                      <a:pt x="1612" y="1811"/>
                    </a:lnTo>
                    <a:lnTo>
                      <a:pt x="1612" y="1807"/>
                    </a:lnTo>
                    <a:lnTo>
                      <a:pt x="1614" y="1805"/>
                    </a:lnTo>
                    <a:lnTo>
                      <a:pt x="1617" y="1805"/>
                    </a:lnTo>
                    <a:lnTo>
                      <a:pt x="1619" y="1805"/>
                    </a:lnTo>
                    <a:lnTo>
                      <a:pt x="1621" y="1805"/>
                    </a:lnTo>
                    <a:lnTo>
                      <a:pt x="1623" y="1805"/>
                    </a:lnTo>
                    <a:lnTo>
                      <a:pt x="1625" y="1802"/>
                    </a:lnTo>
                    <a:lnTo>
                      <a:pt x="1627" y="1795"/>
                    </a:lnTo>
                    <a:lnTo>
                      <a:pt x="1627" y="1786"/>
                    </a:lnTo>
                    <a:lnTo>
                      <a:pt x="1629" y="1775"/>
                    </a:lnTo>
                    <a:lnTo>
                      <a:pt x="1631" y="1762"/>
                    </a:lnTo>
                    <a:lnTo>
                      <a:pt x="1633" y="1750"/>
                    </a:lnTo>
                    <a:lnTo>
                      <a:pt x="1635" y="1739"/>
                    </a:lnTo>
                    <a:lnTo>
                      <a:pt x="1638" y="1730"/>
                    </a:lnTo>
                    <a:lnTo>
                      <a:pt x="1640" y="1724"/>
                    </a:lnTo>
                    <a:lnTo>
                      <a:pt x="1642" y="1723"/>
                    </a:lnTo>
                    <a:lnTo>
                      <a:pt x="1642" y="1721"/>
                    </a:lnTo>
                    <a:lnTo>
                      <a:pt x="1644" y="1721"/>
                    </a:lnTo>
                    <a:lnTo>
                      <a:pt x="1646" y="1721"/>
                    </a:lnTo>
                    <a:lnTo>
                      <a:pt x="1648" y="1721"/>
                    </a:lnTo>
                    <a:lnTo>
                      <a:pt x="1650" y="1719"/>
                    </a:lnTo>
                    <a:lnTo>
                      <a:pt x="1652" y="1714"/>
                    </a:lnTo>
                    <a:lnTo>
                      <a:pt x="1654" y="1708"/>
                    </a:lnTo>
                    <a:lnTo>
                      <a:pt x="1656" y="1701"/>
                    </a:lnTo>
                    <a:lnTo>
                      <a:pt x="1656" y="1692"/>
                    </a:lnTo>
                    <a:lnTo>
                      <a:pt x="1659" y="1681"/>
                    </a:lnTo>
                    <a:lnTo>
                      <a:pt x="1661" y="1669"/>
                    </a:lnTo>
                    <a:lnTo>
                      <a:pt x="1663" y="1656"/>
                    </a:lnTo>
                    <a:lnTo>
                      <a:pt x="1665" y="1642"/>
                    </a:lnTo>
                    <a:lnTo>
                      <a:pt x="1667" y="1629"/>
                    </a:lnTo>
                    <a:lnTo>
                      <a:pt x="1669" y="1615"/>
                    </a:lnTo>
                    <a:lnTo>
                      <a:pt x="1671" y="1604"/>
                    </a:lnTo>
                    <a:lnTo>
                      <a:pt x="1671" y="1595"/>
                    </a:lnTo>
                    <a:lnTo>
                      <a:pt x="1673" y="1588"/>
                    </a:lnTo>
                    <a:lnTo>
                      <a:pt x="1675" y="1584"/>
                    </a:lnTo>
                    <a:lnTo>
                      <a:pt x="1677" y="1584"/>
                    </a:lnTo>
                    <a:lnTo>
                      <a:pt x="1680" y="1584"/>
                    </a:lnTo>
                    <a:lnTo>
                      <a:pt x="1682" y="1586"/>
                    </a:lnTo>
                    <a:lnTo>
                      <a:pt x="1684" y="1584"/>
                    </a:lnTo>
                    <a:lnTo>
                      <a:pt x="1686" y="1580"/>
                    </a:lnTo>
                    <a:lnTo>
                      <a:pt x="1686" y="1573"/>
                    </a:lnTo>
                    <a:lnTo>
                      <a:pt x="1688" y="1561"/>
                    </a:lnTo>
                    <a:lnTo>
                      <a:pt x="1690" y="1546"/>
                    </a:lnTo>
                    <a:lnTo>
                      <a:pt x="1692" y="1528"/>
                    </a:lnTo>
                    <a:lnTo>
                      <a:pt x="1694" y="1512"/>
                    </a:lnTo>
                    <a:lnTo>
                      <a:pt x="1696" y="1496"/>
                    </a:lnTo>
                    <a:lnTo>
                      <a:pt x="1698" y="1483"/>
                    </a:lnTo>
                    <a:lnTo>
                      <a:pt x="1701" y="1474"/>
                    </a:lnTo>
                    <a:lnTo>
                      <a:pt x="1701" y="1469"/>
                    </a:lnTo>
                    <a:lnTo>
                      <a:pt x="1703" y="1465"/>
                    </a:lnTo>
                    <a:lnTo>
                      <a:pt x="1705" y="1463"/>
                    </a:lnTo>
                    <a:lnTo>
                      <a:pt x="1707" y="1462"/>
                    </a:lnTo>
                    <a:lnTo>
                      <a:pt x="1709" y="1458"/>
                    </a:lnTo>
                    <a:lnTo>
                      <a:pt x="1711" y="1451"/>
                    </a:lnTo>
                    <a:lnTo>
                      <a:pt x="1713" y="1438"/>
                    </a:lnTo>
                    <a:lnTo>
                      <a:pt x="1715" y="1424"/>
                    </a:lnTo>
                    <a:lnTo>
                      <a:pt x="1715" y="1406"/>
                    </a:lnTo>
                    <a:lnTo>
                      <a:pt x="1717" y="1388"/>
                    </a:lnTo>
                    <a:lnTo>
                      <a:pt x="1719" y="1370"/>
                    </a:lnTo>
                    <a:lnTo>
                      <a:pt x="1722" y="1354"/>
                    </a:lnTo>
                    <a:lnTo>
                      <a:pt x="1724" y="1341"/>
                    </a:lnTo>
                    <a:lnTo>
                      <a:pt x="1726" y="1330"/>
                    </a:lnTo>
                    <a:lnTo>
                      <a:pt x="1728" y="1319"/>
                    </a:lnTo>
                    <a:lnTo>
                      <a:pt x="1730" y="1309"/>
                    </a:lnTo>
                    <a:lnTo>
                      <a:pt x="1730" y="1296"/>
                    </a:lnTo>
                    <a:lnTo>
                      <a:pt x="1732" y="1282"/>
                    </a:lnTo>
                    <a:lnTo>
                      <a:pt x="1734" y="1262"/>
                    </a:lnTo>
                    <a:lnTo>
                      <a:pt x="1736" y="1242"/>
                    </a:lnTo>
                    <a:lnTo>
                      <a:pt x="1738" y="1219"/>
                    </a:lnTo>
                    <a:lnTo>
                      <a:pt x="1740" y="1197"/>
                    </a:lnTo>
                    <a:lnTo>
                      <a:pt x="1743" y="1175"/>
                    </a:lnTo>
                    <a:lnTo>
                      <a:pt x="1745" y="1159"/>
                    </a:lnTo>
                    <a:lnTo>
                      <a:pt x="1745" y="1145"/>
                    </a:lnTo>
                    <a:lnTo>
                      <a:pt x="1747" y="1134"/>
                    </a:lnTo>
                    <a:lnTo>
                      <a:pt x="1749" y="1127"/>
                    </a:lnTo>
                    <a:lnTo>
                      <a:pt x="1751" y="1120"/>
                    </a:lnTo>
                    <a:lnTo>
                      <a:pt x="1753" y="1111"/>
                    </a:lnTo>
                    <a:lnTo>
                      <a:pt x="1755" y="1102"/>
                    </a:lnTo>
                    <a:lnTo>
                      <a:pt x="1757" y="1089"/>
                    </a:lnTo>
                    <a:lnTo>
                      <a:pt x="1759" y="1073"/>
                    </a:lnTo>
                    <a:lnTo>
                      <a:pt x="1759" y="1058"/>
                    </a:lnTo>
                    <a:lnTo>
                      <a:pt x="1761" y="1042"/>
                    </a:lnTo>
                    <a:lnTo>
                      <a:pt x="1764" y="1030"/>
                    </a:lnTo>
                    <a:lnTo>
                      <a:pt x="1766" y="1019"/>
                    </a:lnTo>
                    <a:lnTo>
                      <a:pt x="1768" y="1012"/>
                    </a:lnTo>
                    <a:lnTo>
                      <a:pt x="1770" y="1008"/>
                    </a:lnTo>
                    <a:lnTo>
                      <a:pt x="1772" y="1006"/>
                    </a:lnTo>
                    <a:lnTo>
                      <a:pt x="1774" y="1003"/>
                    </a:lnTo>
                    <a:lnTo>
                      <a:pt x="1774" y="995"/>
                    </a:lnTo>
                    <a:lnTo>
                      <a:pt x="1776" y="986"/>
                    </a:lnTo>
                    <a:lnTo>
                      <a:pt x="1778" y="972"/>
                    </a:lnTo>
                    <a:lnTo>
                      <a:pt x="1780" y="952"/>
                    </a:lnTo>
                    <a:lnTo>
                      <a:pt x="1782" y="931"/>
                    </a:lnTo>
                    <a:lnTo>
                      <a:pt x="1785" y="907"/>
                    </a:lnTo>
                    <a:lnTo>
                      <a:pt x="1787" y="886"/>
                    </a:lnTo>
                    <a:lnTo>
                      <a:pt x="1789" y="866"/>
                    </a:lnTo>
                    <a:lnTo>
                      <a:pt x="1789" y="848"/>
                    </a:lnTo>
                    <a:lnTo>
                      <a:pt x="1791" y="835"/>
                    </a:lnTo>
                    <a:lnTo>
                      <a:pt x="1793" y="824"/>
                    </a:lnTo>
                    <a:lnTo>
                      <a:pt x="1795" y="815"/>
                    </a:lnTo>
                    <a:lnTo>
                      <a:pt x="1797" y="808"/>
                    </a:lnTo>
                    <a:lnTo>
                      <a:pt x="1799" y="799"/>
                    </a:lnTo>
                    <a:lnTo>
                      <a:pt x="1801" y="788"/>
                    </a:lnTo>
                    <a:lnTo>
                      <a:pt x="1803" y="778"/>
                    </a:lnTo>
                    <a:lnTo>
                      <a:pt x="1803" y="765"/>
                    </a:lnTo>
                    <a:lnTo>
                      <a:pt x="1805" y="751"/>
                    </a:lnTo>
                    <a:lnTo>
                      <a:pt x="1808" y="736"/>
                    </a:lnTo>
                    <a:lnTo>
                      <a:pt x="1810" y="724"/>
                    </a:lnTo>
                    <a:lnTo>
                      <a:pt x="1812" y="709"/>
                    </a:lnTo>
                    <a:lnTo>
                      <a:pt x="1814" y="697"/>
                    </a:lnTo>
                    <a:lnTo>
                      <a:pt x="1816" y="686"/>
                    </a:lnTo>
                    <a:lnTo>
                      <a:pt x="1818" y="673"/>
                    </a:lnTo>
                    <a:lnTo>
                      <a:pt x="1818" y="662"/>
                    </a:lnTo>
                    <a:lnTo>
                      <a:pt x="1820" y="650"/>
                    </a:lnTo>
                    <a:lnTo>
                      <a:pt x="1822" y="639"/>
                    </a:lnTo>
                    <a:lnTo>
                      <a:pt x="1824" y="626"/>
                    </a:lnTo>
                    <a:lnTo>
                      <a:pt x="1826" y="614"/>
                    </a:lnTo>
                    <a:lnTo>
                      <a:pt x="1829" y="603"/>
                    </a:lnTo>
                    <a:lnTo>
                      <a:pt x="1831" y="589"/>
                    </a:lnTo>
                    <a:lnTo>
                      <a:pt x="1833" y="576"/>
                    </a:lnTo>
                    <a:lnTo>
                      <a:pt x="1833" y="562"/>
                    </a:lnTo>
                    <a:lnTo>
                      <a:pt x="1835" y="547"/>
                    </a:lnTo>
                    <a:lnTo>
                      <a:pt x="1837" y="535"/>
                    </a:lnTo>
                    <a:lnTo>
                      <a:pt x="1839" y="520"/>
                    </a:lnTo>
                    <a:lnTo>
                      <a:pt x="1841" y="506"/>
                    </a:lnTo>
                    <a:lnTo>
                      <a:pt x="1843" y="493"/>
                    </a:lnTo>
                    <a:lnTo>
                      <a:pt x="1845" y="481"/>
                    </a:lnTo>
                    <a:lnTo>
                      <a:pt x="1847" y="466"/>
                    </a:lnTo>
                    <a:lnTo>
                      <a:pt x="1847" y="452"/>
                    </a:lnTo>
                    <a:lnTo>
                      <a:pt x="1850" y="434"/>
                    </a:lnTo>
                    <a:lnTo>
                      <a:pt x="1852" y="412"/>
                    </a:lnTo>
                    <a:lnTo>
                      <a:pt x="1854" y="387"/>
                    </a:lnTo>
                    <a:lnTo>
                      <a:pt x="1856" y="358"/>
                    </a:lnTo>
                    <a:lnTo>
                      <a:pt x="1858" y="331"/>
                    </a:lnTo>
                    <a:lnTo>
                      <a:pt x="1860" y="304"/>
                    </a:lnTo>
                    <a:lnTo>
                      <a:pt x="1862" y="281"/>
                    </a:lnTo>
                    <a:lnTo>
                      <a:pt x="1862" y="263"/>
                    </a:lnTo>
                    <a:lnTo>
                      <a:pt x="1864" y="254"/>
                    </a:lnTo>
                    <a:lnTo>
                      <a:pt x="1866" y="250"/>
                    </a:lnTo>
                    <a:lnTo>
                      <a:pt x="1868" y="254"/>
                    </a:lnTo>
                    <a:lnTo>
                      <a:pt x="1871" y="259"/>
                    </a:lnTo>
                    <a:lnTo>
                      <a:pt x="1873" y="265"/>
                    </a:lnTo>
                    <a:lnTo>
                      <a:pt x="1875" y="266"/>
                    </a:lnTo>
                    <a:lnTo>
                      <a:pt x="1875" y="263"/>
                    </a:lnTo>
                    <a:lnTo>
                      <a:pt x="1877" y="254"/>
                    </a:lnTo>
                    <a:lnTo>
                      <a:pt x="1879" y="239"/>
                    </a:lnTo>
                    <a:lnTo>
                      <a:pt x="1881" y="223"/>
                    </a:lnTo>
                    <a:lnTo>
                      <a:pt x="1883" y="205"/>
                    </a:lnTo>
                    <a:lnTo>
                      <a:pt x="1885" y="193"/>
                    </a:lnTo>
                    <a:lnTo>
                      <a:pt x="1887" y="184"/>
                    </a:lnTo>
                    <a:lnTo>
                      <a:pt x="1889" y="180"/>
                    </a:lnTo>
                    <a:lnTo>
                      <a:pt x="1889" y="184"/>
                    </a:lnTo>
                    <a:lnTo>
                      <a:pt x="1892" y="193"/>
                    </a:lnTo>
                    <a:lnTo>
                      <a:pt x="1894" y="202"/>
                    </a:lnTo>
                    <a:lnTo>
                      <a:pt x="1896" y="209"/>
                    </a:lnTo>
                    <a:lnTo>
                      <a:pt x="1898" y="214"/>
                    </a:lnTo>
                    <a:lnTo>
                      <a:pt x="1900" y="214"/>
                    </a:lnTo>
                    <a:lnTo>
                      <a:pt x="1902" y="209"/>
                    </a:lnTo>
                    <a:lnTo>
                      <a:pt x="1904" y="202"/>
                    </a:lnTo>
                    <a:lnTo>
                      <a:pt x="1904" y="191"/>
                    </a:lnTo>
                    <a:lnTo>
                      <a:pt x="1906" y="180"/>
                    </a:lnTo>
                    <a:lnTo>
                      <a:pt x="1908" y="167"/>
                    </a:lnTo>
                    <a:lnTo>
                      <a:pt x="1910" y="157"/>
                    </a:lnTo>
                    <a:lnTo>
                      <a:pt x="1913" y="148"/>
                    </a:lnTo>
                    <a:lnTo>
                      <a:pt x="1915" y="135"/>
                    </a:lnTo>
                    <a:lnTo>
                      <a:pt x="1917" y="124"/>
                    </a:lnTo>
                    <a:lnTo>
                      <a:pt x="1919" y="110"/>
                    </a:lnTo>
                    <a:lnTo>
                      <a:pt x="1919" y="94"/>
                    </a:lnTo>
                    <a:lnTo>
                      <a:pt x="1921" y="79"/>
                    </a:lnTo>
                    <a:lnTo>
                      <a:pt x="1923" y="65"/>
                    </a:lnTo>
                    <a:lnTo>
                      <a:pt x="1925" y="52"/>
                    </a:lnTo>
                    <a:lnTo>
                      <a:pt x="1927" y="45"/>
                    </a:lnTo>
                    <a:lnTo>
                      <a:pt x="1929" y="43"/>
                    </a:lnTo>
                    <a:lnTo>
                      <a:pt x="1931" y="45"/>
                    </a:lnTo>
                    <a:lnTo>
                      <a:pt x="1934" y="49"/>
                    </a:lnTo>
                    <a:lnTo>
                      <a:pt x="1934" y="54"/>
                    </a:lnTo>
                    <a:lnTo>
                      <a:pt x="1936" y="59"/>
                    </a:lnTo>
                    <a:lnTo>
                      <a:pt x="1938" y="63"/>
                    </a:lnTo>
                    <a:lnTo>
                      <a:pt x="1940" y="63"/>
                    </a:lnTo>
                    <a:lnTo>
                      <a:pt x="1942" y="61"/>
                    </a:lnTo>
                    <a:lnTo>
                      <a:pt x="1944" y="56"/>
                    </a:lnTo>
                    <a:lnTo>
                      <a:pt x="1946" y="52"/>
                    </a:lnTo>
                    <a:lnTo>
                      <a:pt x="1948" y="47"/>
                    </a:lnTo>
                    <a:lnTo>
                      <a:pt x="1948" y="45"/>
                    </a:lnTo>
                    <a:lnTo>
                      <a:pt x="1950" y="43"/>
                    </a:lnTo>
                    <a:lnTo>
                      <a:pt x="1952" y="43"/>
                    </a:lnTo>
                    <a:lnTo>
                      <a:pt x="1955" y="43"/>
                    </a:lnTo>
                    <a:lnTo>
                      <a:pt x="1957" y="43"/>
                    </a:lnTo>
                    <a:lnTo>
                      <a:pt x="1959" y="41"/>
                    </a:lnTo>
                    <a:lnTo>
                      <a:pt x="1961" y="40"/>
                    </a:lnTo>
                    <a:lnTo>
                      <a:pt x="1963" y="36"/>
                    </a:lnTo>
                    <a:lnTo>
                      <a:pt x="1963" y="32"/>
                    </a:lnTo>
                    <a:lnTo>
                      <a:pt x="1965" y="29"/>
                    </a:lnTo>
                    <a:lnTo>
                      <a:pt x="1967" y="27"/>
                    </a:lnTo>
                    <a:lnTo>
                      <a:pt x="1969" y="25"/>
                    </a:lnTo>
                    <a:lnTo>
                      <a:pt x="1971" y="23"/>
                    </a:lnTo>
                    <a:lnTo>
                      <a:pt x="1973" y="23"/>
                    </a:lnTo>
                    <a:lnTo>
                      <a:pt x="1976" y="22"/>
                    </a:lnTo>
                    <a:lnTo>
                      <a:pt x="1978" y="20"/>
                    </a:lnTo>
                    <a:lnTo>
                      <a:pt x="1978" y="16"/>
                    </a:lnTo>
                    <a:lnTo>
                      <a:pt x="1980" y="13"/>
                    </a:lnTo>
                    <a:lnTo>
                      <a:pt x="1982" y="11"/>
                    </a:lnTo>
                    <a:lnTo>
                      <a:pt x="1984" y="9"/>
                    </a:lnTo>
                    <a:lnTo>
                      <a:pt x="1986" y="9"/>
                    </a:lnTo>
                    <a:lnTo>
                      <a:pt x="1988" y="11"/>
                    </a:lnTo>
                    <a:lnTo>
                      <a:pt x="1990" y="13"/>
                    </a:lnTo>
                    <a:lnTo>
                      <a:pt x="1992" y="16"/>
                    </a:lnTo>
                    <a:lnTo>
                      <a:pt x="1992" y="18"/>
                    </a:lnTo>
                    <a:lnTo>
                      <a:pt x="1994" y="16"/>
                    </a:lnTo>
                    <a:lnTo>
                      <a:pt x="1997" y="14"/>
                    </a:lnTo>
                    <a:lnTo>
                      <a:pt x="1999" y="9"/>
                    </a:lnTo>
                    <a:lnTo>
                      <a:pt x="2001" y="4"/>
                    </a:lnTo>
                    <a:lnTo>
                      <a:pt x="2003" y="0"/>
                    </a:lnTo>
                    <a:lnTo>
                      <a:pt x="2005" y="2"/>
                    </a:lnTo>
                    <a:lnTo>
                      <a:pt x="2007" y="7"/>
                    </a:lnTo>
                    <a:lnTo>
                      <a:pt x="2007" y="20"/>
                    </a:lnTo>
                    <a:lnTo>
                      <a:pt x="2009" y="36"/>
                    </a:lnTo>
                    <a:lnTo>
                      <a:pt x="2011" y="54"/>
                    </a:lnTo>
                    <a:lnTo>
                      <a:pt x="2013" y="74"/>
                    </a:lnTo>
                    <a:lnTo>
                      <a:pt x="2015" y="92"/>
                    </a:lnTo>
                    <a:lnTo>
                      <a:pt x="2018" y="104"/>
                    </a:lnTo>
                    <a:lnTo>
                      <a:pt x="2020" y="112"/>
                    </a:lnTo>
                    <a:lnTo>
                      <a:pt x="2022" y="115"/>
                    </a:lnTo>
                    <a:lnTo>
                      <a:pt x="2022" y="115"/>
                    </a:lnTo>
                    <a:lnTo>
                      <a:pt x="2024" y="113"/>
                    </a:lnTo>
                    <a:lnTo>
                      <a:pt x="2026" y="113"/>
                    </a:lnTo>
                    <a:lnTo>
                      <a:pt x="2028" y="115"/>
                    </a:lnTo>
                    <a:lnTo>
                      <a:pt x="2030" y="121"/>
                    </a:lnTo>
                    <a:lnTo>
                      <a:pt x="2032" y="128"/>
                    </a:lnTo>
                    <a:lnTo>
                      <a:pt x="2034" y="135"/>
                    </a:lnTo>
                    <a:lnTo>
                      <a:pt x="2036" y="140"/>
                    </a:lnTo>
                    <a:lnTo>
                      <a:pt x="2036" y="144"/>
                    </a:lnTo>
                    <a:lnTo>
                      <a:pt x="2039" y="142"/>
                    </a:lnTo>
                    <a:lnTo>
                      <a:pt x="2041" y="139"/>
                    </a:lnTo>
                    <a:lnTo>
                      <a:pt x="2043" y="133"/>
                    </a:lnTo>
                    <a:lnTo>
                      <a:pt x="2045" y="130"/>
                    </a:lnTo>
                    <a:lnTo>
                      <a:pt x="2047" y="128"/>
                    </a:lnTo>
                    <a:lnTo>
                      <a:pt x="2049" y="131"/>
                    </a:lnTo>
                    <a:lnTo>
                      <a:pt x="2051" y="140"/>
                    </a:lnTo>
                    <a:lnTo>
                      <a:pt x="2051" y="153"/>
                    </a:lnTo>
                    <a:lnTo>
                      <a:pt x="2053" y="167"/>
                    </a:lnTo>
                    <a:lnTo>
                      <a:pt x="2055" y="184"/>
                    </a:lnTo>
                    <a:lnTo>
                      <a:pt x="2057" y="196"/>
                    </a:lnTo>
                    <a:lnTo>
                      <a:pt x="2060" y="205"/>
                    </a:lnTo>
                    <a:lnTo>
                      <a:pt x="2062" y="211"/>
                    </a:lnTo>
                    <a:lnTo>
                      <a:pt x="2064" y="214"/>
                    </a:lnTo>
                    <a:lnTo>
                      <a:pt x="2066" y="214"/>
                    </a:lnTo>
                    <a:lnTo>
                      <a:pt x="2066" y="214"/>
                    </a:lnTo>
                    <a:lnTo>
                      <a:pt x="2068" y="216"/>
                    </a:lnTo>
                    <a:lnTo>
                      <a:pt x="2070" y="221"/>
                    </a:lnTo>
                    <a:lnTo>
                      <a:pt x="2072" y="229"/>
                    </a:lnTo>
                    <a:lnTo>
                      <a:pt x="2074" y="239"/>
                    </a:lnTo>
                    <a:lnTo>
                      <a:pt x="2076" y="252"/>
                    </a:lnTo>
                    <a:lnTo>
                      <a:pt x="2078" y="265"/>
                    </a:lnTo>
                    <a:lnTo>
                      <a:pt x="2081" y="275"/>
                    </a:lnTo>
                    <a:lnTo>
                      <a:pt x="2081" y="284"/>
                    </a:lnTo>
                    <a:lnTo>
                      <a:pt x="2083" y="292"/>
                    </a:lnTo>
                    <a:lnTo>
                      <a:pt x="2085" y="297"/>
                    </a:lnTo>
                    <a:lnTo>
                      <a:pt x="2087" y="301"/>
                    </a:lnTo>
                    <a:lnTo>
                      <a:pt x="2089" y="306"/>
                    </a:lnTo>
                    <a:lnTo>
                      <a:pt x="2091" y="311"/>
                    </a:lnTo>
                    <a:lnTo>
                      <a:pt x="2093" y="317"/>
                    </a:lnTo>
                    <a:lnTo>
                      <a:pt x="2095" y="324"/>
                    </a:lnTo>
                    <a:lnTo>
                      <a:pt x="2095" y="333"/>
                    </a:lnTo>
                    <a:lnTo>
                      <a:pt x="2097" y="340"/>
                    </a:lnTo>
                    <a:lnTo>
                      <a:pt x="2099" y="351"/>
                    </a:lnTo>
                    <a:lnTo>
                      <a:pt x="2101" y="362"/>
                    </a:lnTo>
                    <a:lnTo>
                      <a:pt x="2104" y="374"/>
                    </a:lnTo>
                    <a:lnTo>
                      <a:pt x="2106" y="387"/>
                    </a:lnTo>
                    <a:lnTo>
                      <a:pt x="2108" y="401"/>
                    </a:lnTo>
                    <a:lnTo>
                      <a:pt x="2110" y="416"/>
                    </a:lnTo>
                    <a:lnTo>
                      <a:pt x="2110" y="430"/>
                    </a:lnTo>
                    <a:lnTo>
                      <a:pt x="2112" y="443"/>
                    </a:lnTo>
                    <a:lnTo>
                      <a:pt x="2114" y="452"/>
                    </a:lnTo>
                    <a:lnTo>
                      <a:pt x="2116" y="457"/>
                    </a:lnTo>
                    <a:lnTo>
                      <a:pt x="2118" y="461"/>
                    </a:lnTo>
                    <a:lnTo>
                      <a:pt x="2120" y="461"/>
                    </a:lnTo>
                    <a:lnTo>
                      <a:pt x="2122" y="461"/>
                    </a:lnTo>
                    <a:lnTo>
                      <a:pt x="2125" y="463"/>
                    </a:lnTo>
                    <a:lnTo>
                      <a:pt x="2125" y="468"/>
                    </a:lnTo>
                    <a:lnTo>
                      <a:pt x="2127" y="479"/>
                    </a:lnTo>
                    <a:lnTo>
                      <a:pt x="2129" y="493"/>
                    </a:lnTo>
                    <a:lnTo>
                      <a:pt x="2131" y="513"/>
                    </a:lnTo>
                    <a:lnTo>
                      <a:pt x="2133" y="533"/>
                    </a:lnTo>
                    <a:lnTo>
                      <a:pt x="2135" y="551"/>
                    </a:lnTo>
                    <a:lnTo>
                      <a:pt x="2137" y="567"/>
                    </a:lnTo>
                    <a:lnTo>
                      <a:pt x="2139" y="578"/>
                    </a:lnTo>
                    <a:lnTo>
                      <a:pt x="2139" y="583"/>
                    </a:lnTo>
                    <a:lnTo>
                      <a:pt x="2141" y="585"/>
                    </a:lnTo>
                    <a:lnTo>
                      <a:pt x="2143" y="583"/>
                    </a:lnTo>
                    <a:lnTo>
                      <a:pt x="2146" y="580"/>
                    </a:lnTo>
                    <a:lnTo>
                      <a:pt x="2148" y="580"/>
                    </a:lnTo>
                    <a:lnTo>
                      <a:pt x="2150" y="581"/>
                    </a:lnTo>
                    <a:lnTo>
                      <a:pt x="2152" y="587"/>
                    </a:lnTo>
                    <a:lnTo>
                      <a:pt x="2154" y="594"/>
                    </a:lnTo>
                    <a:lnTo>
                      <a:pt x="2154" y="603"/>
                    </a:lnTo>
                    <a:lnTo>
                      <a:pt x="2156" y="614"/>
                    </a:lnTo>
                    <a:lnTo>
                      <a:pt x="2158" y="623"/>
                    </a:lnTo>
                    <a:lnTo>
                      <a:pt x="2160" y="632"/>
                    </a:lnTo>
                    <a:lnTo>
                      <a:pt x="2162" y="639"/>
                    </a:lnTo>
                    <a:lnTo>
                      <a:pt x="2164" y="646"/>
                    </a:lnTo>
                    <a:lnTo>
                      <a:pt x="2167" y="657"/>
                    </a:lnTo>
                    <a:lnTo>
                      <a:pt x="2169" y="668"/>
                    </a:lnTo>
                    <a:lnTo>
                      <a:pt x="2169" y="682"/>
                    </a:lnTo>
                    <a:lnTo>
                      <a:pt x="2171" y="697"/>
                    </a:lnTo>
                    <a:lnTo>
                      <a:pt x="2173" y="715"/>
                    </a:lnTo>
                    <a:lnTo>
                      <a:pt x="2175" y="731"/>
                    </a:lnTo>
                    <a:lnTo>
                      <a:pt x="2177" y="743"/>
                    </a:lnTo>
                    <a:lnTo>
                      <a:pt x="2179" y="754"/>
                    </a:lnTo>
                    <a:lnTo>
                      <a:pt x="2181" y="763"/>
                    </a:lnTo>
                    <a:lnTo>
                      <a:pt x="2183" y="769"/>
                    </a:lnTo>
                    <a:lnTo>
                      <a:pt x="2183" y="774"/>
                    </a:lnTo>
                    <a:lnTo>
                      <a:pt x="2185" y="779"/>
                    </a:lnTo>
                    <a:lnTo>
                      <a:pt x="2188" y="787"/>
                    </a:lnTo>
                    <a:lnTo>
                      <a:pt x="2190" y="797"/>
                    </a:lnTo>
                    <a:lnTo>
                      <a:pt x="2192" y="810"/>
                    </a:lnTo>
                    <a:lnTo>
                      <a:pt x="2194" y="824"/>
                    </a:lnTo>
                    <a:lnTo>
                      <a:pt x="2196" y="837"/>
                    </a:lnTo>
                    <a:lnTo>
                      <a:pt x="2198" y="848"/>
                    </a:lnTo>
                    <a:lnTo>
                      <a:pt x="2198" y="857"/>
                    </a:lnTo>
                    <a:lnTo>
                      <a:pt x="2200" y="860"/>
                    </a:lnTo>
                    <a:lnTo>
                      <a:pt x="2202" y="864"/>
                    </a:lnTo>
                    <a:lnTo>
                      <a:pt x="2204" y="866"/>
                    </a:lnTo>
                    <a:lnTo>
                      <a:pt x="2206" y="868"/>
                    </a:lnTo>
                    <a:lnTo>
                      <a:pt x="2209" y="875"/>
                    </a:lnTo>
                    <a:lnTo>
                      <a:pt x="2211" y="884"/>
                    </a:lnTo>
                    <a:lnTo>
                      <a:pt x="2213" y="896"/>
                    </a:lnTo>
                    <a:lnTo>
                      <a:pt x="2213" y="911"/>
                    </a:lnTo>
                    <a:lnTo>
                      <a:pt x="2215" y="927"/>
                    </a:lnTo>
                    <a:lnTo>
                      <a:pt x="2217" y="941"/>
                    </a:lnTo>
                    <a:lnTo>
                      <a:pt x="2219" y="952"/>
                    </a:lnTo>
                    <a:lnTo>
                      <a:pt x="2221" y="959"/>
                    </a:lnTo>
                    <a:lnTo>
                      <a:pt x="2223" y="963"/>
                    </a:lnTo>
                    <a:lnTo>
                      <a:pt x="2225" y="965"/>
                    </a:lnTo>
                    <a:lnTo>
                      <a:pt x="2227" y="967"/>
                    </a:lnTo>
                    <a:lnTo>
                      <a:pt x="2227" y="970"/>
                    </a:lnTo>
                    <a:lnTo>
                      <a:pt x="2230" y="976"/>
                    </a:lnTo>
                    <a:lnTo>
                      <a:pt x="2232" y="986"/>
                    </a:lnTo>
                    <a:lnTo>
                      <a:pt x="2234" y="1001"/>
                    </a:lnTo>
                    <a:lnTo>
                      <a:pt x="2236" y="1017"/>
                    </a:lnTo>
                    <a:lnTo>
                      <a:pt x="2238" y="1031"/>
                    </a:lnTo>
                    <a:lnTo>
                      <a:pt x="2240" y="1046"/>
                    </a:lnTo>
                    <a:lnTo>
                      <a:pt x="2242" y="1057"/>
                    </a:lnTo>
                    <a:lnTo>
                      <a:pt x="2242" y="1064"/>
                    </a:lnTo>
                    <a:lnTo>
                      <a:pt x="2244" y="1067"/>
                    </a:lnTo>
                    <a:lnTo>
                      <a:pt x="2246" y="1069"/>
                    </a:lnTo>
                    <a:lnTo>
                      <a:pt x="2248" y="1071"/>
                    </a:lnTo>
                    <a:lnTo>
                      <a:pt x="2251" y="1073"/>
                    </a:lnTo>
                    <a:lnTo>
                      <a:pt x="2253" y="1076"/>
                    </a:lnTo>
                    <a:lnTo>
                      <a:pt x="2255" y="1084"/>
                    </a:lnTo>
                    <a:lnTo>
                      <a:pt x="2257" y="1093"/>
                    </a:lnTo>
                    <a:lnTo>
                      <a:pt x="2257" y="1103"/>
                    </a:lnTo>
                    <a:lnTo>
                      <a:pt x="2259" y="1116"/>
                    </a:lnTo>
                    <a:lnTo>
                      <a:pt x="2261" y="1127"/>
                    </a:lnTo>
                    <a:lnTo>
                      <a:pt x="2263" y="1138"/>
                    </a:lnTo>
                    <a:lnTo>
                      <a:pt x="2265" y="1145"/>
                    </a:lnTo>
                    <a:lnTo>
                      <a:pt x="2267" y="1152"/>
                    </a:lnTo>
                    <a:lnTo>
                      <a:pt x="2269" y="1159"/>
                    </a:lnTo>
                    <a:lnTo>
                      <a:pt x="2269" y="1165"/>
                    </a:lnTo>
                    <a:lnTo>
                      <a:pt x="2272" y="1172"/>
                    </a:lnTo>
                    <a:lnTo>
                      <a:pt x="2274" y="1179"/>
                    </a:lnTo>
                    <a:lnTo>
                      <a:pt x="2276" y="1186"/>
                    </a:lnTo>
                    <a:lnTo>
                      <a:pt x="2278" y="1193"/>
                    </a:lnTo>
                    <a:lnTo>
                      <a:pt x="2280" y="1201"/>
                    </a:lnTo>
                    <a:lnTo>
                      <a:pt x="2282" y="1208"/>
                    </a:lnTo>
                    <a:lnTo>
                      <a:pt x="2284" y="1211"/>
                    </a:lnTo>
                    <a:lnTo>
                      <a:pt x="2284" y="1215"/>
                    </a:lnTo>
                    <a:lnTo>
                      <a:pt x="2286" y="1219"/>
                    </a:lnTo>
                    <a:lnTo>
                      <a:pt x="2288" y="1222"/>
                    </a:lnTo>
                    <a:lnTo>
                      <a:pt x="2290" y="1226"/>
                    </a:lnTo>
                    <a:lnTo>
                      <a:pt x="2293" y="1231"/>
                    </a:lnTo>
                    <a:lnTo>
                      <a:pt x="2295" y="1240"/>
                    </a:lnTo>
                    <a:lnTo>
                      <a:pt x="2297" y="1249"/>
                    </a:lnTo>
                    <a:lnTo>
                      <a:pt x="2299" y="1262"/>
                    </a:lnTo>
                    <a:lnTo>
                      <a:pt x="2299" y="1276"/>
                    </a:lnTo>
                    <a:lnTo>
                      <a:pt x="2301" y="1289"/>
                    </a:lnTo>
                    <a:lnTo>
                      <a:pt x="2303" y="1300"/>
                    </a:lnTo>
                    <a:lnTo>
                      <a:pt x="2305" y="1310"/>
                    </a:lnTo>
                    <a:lnTo>
                      <a:pt x="2307" y="1316"/>
                    </a:lnTo>
                    <a:lnTo>
                      <a:pt x="2309" y="1319"/>
                    </a:lnTo>
                    <a:lnTo>
                      <a:pt x="2311" y="1319"/>
                    </a:lnTo>
                    <a:lnTo>
                      <a:pt x="2314" y="1319"/>
                    </a:lnTo>
                    <a:lnTo>
                      <a:pt x="2314" y="1318"/>
                    </a:lnTo>
                    <a:lnTo>
                      <a:pt x="2316" y="1316"/>
                    </a:lnTo>
                    <a:lnTo>
                      <a:pt x="2318" y="1318"/>
                    </a:lnTo>
                    <a:lnTo>
                      <a:pt x="2320" y="1321"/>
                    </a:lnTo>
                    <a:lnTo>
                      <a:pt x="2322" y="1328"/>
                    </a:lnTo>
                    <a:lnTo>
                      <a:pt x="2324" y="1337"/>
                    </a:lnTo>
                    <a:lnTo>
                      <a:pt x="2326" y="1350"/>
                    </a:lnTo>
                    <a:lnTo>
                      <a:pt x="2328" y="1363"/>
                    </a:lnTo>
                    <a:lnTo>
                      <a:pt x="2328" y="1375"/>
                    </a:lnTo>
                    <a:lnTo>
                      <a:pt x="2330" y="1386"/>
                    </a:lnTo>
                    <a:lnTo>
                      <a:pt x="2332" y="1397"/>
                    </a:lnTo>
                    <a:lnTo>
                      <a:pt x="2335" y="1404"/>
                    </a:lnTo>
                    <a:lnTo>
                      <a:pt x="2337" y="1411"/>
                    </a:lnTo>
                    <a:lnTo>
                      <a:pt x="2339" y="1417"/>
                    </a:lnTo>
                    <a:lnTo>
                      <a:pt x="2341" y="1422"/>
                    </a:lnTo>
                    <a:lnTo>
                      <a:pt x="2343" y="1427"/>
                    </a:lnTo>
                    <a:lnTo>
                      <a:pt x="2343" y="1433"/>
                    </a:lnTo>
                    <a:lnTo>
                      <a:pt x="2345" y="1440"/>
                    </a:lnTo>
                    <a:lnTo>
                      <a:pt x="2347" y="1445"/>
                    </a:lnTo>
                    <a:lnTo>
                      <a:pt x="2349" y="1451"/>
                    </a:lnTo>
                    <a:lnTo>
                      <a:pt x="2351" y="1453"/>
                    </a:lnTo>
                    <a:lnTo>
                      <a:pt x="2353" y="1451"/>
                    </a:lnTo>
                    <a:lnTo>
                      <a:pt x="2356" y="1447"/>
                    </a:lnTo>
                    <a:lnTo>
                      <a:pt x="2358" y="1440"/>
                    </a:lnTo>
                    <a:lnTo>
                      <a:pt x="2358" y="1433"/>
                    </a:lnTo>
                    <a:lnTo>
                      <a:pt x="2360" y="1426"/>
                    </a:lnTo>
                    <a:lnTo>
                      <a:pt x="2362" y="1422"/>
                    </a:lnTo>
                    <a:lnTo>
                      <a:pt x="2364" y="1420"/>
                    </a:lnTo>
                    <a:lnTo>
                      <a:pt x="2366" y="1426"/>
                    </a:lnTo>
                    <a:lnTo>
                      <a:pt x="2368" y="1433"/>
                    </a:lnTo>
                    <a:lnTo>
                      <a:pt x="2370" y="1445"/>
                    </a:lnTo>
                    <a:lnTo>
                      <a:pt x="2372" y="1460"/>
                    </a:lnTo>
                    <a:lnTo>
                      <a:pt x="2372" y="1476"/>
                    </a:lnTo>
                    <a:lnTo>
                      <a:pt x="2374" y="1492"/>
                    </a:lnTo>
                    <a:lnTo>
                      <a:pt x="2376" y="1507"/>
                    </a:lnTo>
                    <a:lnTo>
                      <a:pt x="2379" y="1519"/>
                    </a:lnTo>
                    <a:lnTo>
                      <a:pt x="2381" y="1530"/>
                    </a:lnTo>
                    <a:lnTo>
                      <a:pt x="2383" y="1537"/>
                    </a:lnTo>
                    <a:lnTo>
                      <a:pt x="2385" y="1543"/>
                    </a:lnTo>
                    <a:lnTo>
                      <a:pt x="2387" y="1548"/>
                    </a:lnTo>
                    <a:lnTo>
                      <a:pt x="2387" y="1552"/>
                    </a:lnTo>
                    <a:lnTo>
                      <a:pt x="2389" y="1553"/>
                    </a:lnTo>
                    <a:lnTo>
                      <a:pt x="2391" y="1555"/>
                    </a:lnTo>
                    <a:lnTo>
                      <a:pt x="2393" y="1557"/>
                    </a:lnTo>
                    <a:lnTo>
                      <a:pt x="2395" y="1559"/>
                    </a:lnTo>
                    <a:lnTo>
                      <a:pt x="2397" y="1562"/>
                    </a:lnTo>
                    <a:lnTo>
                      <a:pt x="2400" y="1568"/>
                    </a:lnTo>
                    <a:lnTo>
                      <a:pt x="2402" y="1575"/>
                    </a:lnTo>
                    <a:lnTo>
                      <a:pt x="2402" y="1584"/>
                    </a:lnTo>
                    <a:lnTo>
                      <a:pt x="2404" y="1595"/>
                    </a:lnTo>
                    <a:lnTo>
                      <a:pt x="2406" y="1607"/>
                    </a:lnTo>
                    <a:lnTo>
                      <a:pt x="2408" y="1616"/>
                    </a:lnTo>
                    <a:lnTo>
                      <a:pt x="2410" y="1622"/>
                    </a:lnTo>
                    <a:lnTo>
                      <a:pt x="2412" y="1624"/>
                    </a:lnTo>
                    <a:lnTo>
                      <a:pt x="2414" y="1620"/>
                    </a:lnTo>
                    <a:lnTo>
                      <a:pt x="2416" y="1613"/>
                    </a:lnTo>
                    <a:lnTo>
                      <a:pt x="2416" y="1602"/>
                    </a:lnTo>
                    <a:lnTo>
                      <a:pt x="2418" y="1591"/>
                    </a:lnTo>
                    <a:lnTo>
                      <a:pt x="2421" y="1582"/>
                    </a:lnTo>
                    <a:lnTo>
                      <a:pt x="2423" y="1575"/>
                    </a:lnTo>
                    <a:lnTo>
                      <a:pt x="2425" y="1575"/>
                    </a:lnTo>
                    <a:lnTo>
                      <a:pt x="2427" y="1579"/>
                    </a:lnTo>
                    <a:lnTo>
                      <a:pt x="2429" y="1586"/>
                    </a:lnTo>
                    <a:lnTo>
                      <a:pt x="2431" y="1595"/>
                    </a:lnTo>
                    <a:lnTo>
                      <a:pt x="2431" y="1606"/>
                    </a:lnTo>
                    <a:lnTo>
                      <a:pt x="2433" y="1613"/>
                    </a:lnTo>
                    <a:lnTo>
                      <a:pt x="2435" y="1620"/>
                    </a:lnTo>
                    <a:lnTo>
                      <a:pt x="2437" y="1622"/>
                    </a:lnTo>
                    <a:lnTo>
                      <a:pt x="2439" y="1622"/>
                    </a:lnTo>
                    <a:lnTo>
                      <a:pt x="2442" y="1624"/>
                    </a:lnTo>
                    <a:lnTo>
                      <a:pt x="2444" y="1624"/>
                    </a:lnTo>
                    <a:lnTo>
                      <a:pt x="2446" y="1627"/>
                    </a:lnTo>
                    <a:lnTo>
                      <a:pt x="2446" y="1634"/>
                    </a:lnTo>
                    <a:lnTo>
                      <a:pt x="2448" y="1643"/>
                    </a:lnTo>
                    <a:lnTo>
                      <a:pt x="2450" y="1654"/>
                    </a:lnTo>
                    <a:lnTo>
                      <a:pt x="2452" y="1663"/>
                    </a:lnTo>
                    <a:lnTo>
                      <a:pt x="2454" y="1672"/>
                    </a:lnTo>
                    <a:lnTo>
                      <a:pt x="2456" y="1676"/>
                    </a:lnTo>
                    <a:lnTo>
                      <a:pt x="2458" y="1674"/>
                    </a:lnTo>
                    <a:lnTo>
                      <a:pt x="2460" y="1670"/>
                    </a:lnTo>
                    <a:lnTo>
                      <a:pt x="2460" y="1667"/>
                    </a:lnTo>
                    <a:lnTo>
                      <a:pt x="2463" y="1661"/>
                    </a:lnTo>
                    <a:lnTo>
                      <a:pt x="2465" y="1661"/>
                    </a:lnTo>
                    <a:lnTo>
                      <a:pt x="2467" y="1665"/>
                    </a:lnTo>
                    <a:lnTo>
                      <a:pt x="2469" y="1672"/>
                    </a:lnTo>
                    <a:lnTo>
                      <a:pt x="2471" y="1685"/>
                    </a:lnTo>
                    <a:lnTo>
                      <a:pt x="2473" y="1701"/>
                    </a:lnTo>
                    <a:lnTo>
                      <a:pt x="2475" y="1717"/>
                    </a:lnTo>
                    <a:lnTo>
                      <a:pt x="2475" y="1732"/>
                    </a:lnTo>
                    <a:lnTo>
                      <a:pt x="2477" y="1741"/>
                    </a:lnTo>
                    <a:lnTo>
                      <a:pt x="2479" y="1746"/>
                    </a:lnTo>
                    <a:lnTo>
                      <a:pt x="2481" y="1746"/>
                    </a:lnTo>
                    <a:lnTo>
                      <a:pt x="2484" y="1742"/>
                    </a:lnTo>
                    <a:lnTo>
                      <a:pt x="2486" y="1735"/>
                    </a:lnTo>
                    <a:lnTo>
                      <a:pt x="2488" y="1728"/>
                    </a:lnTo>
                    <a:lnTo>
                      <a:pt x="2490" y="1719"/>
                    </a:lnTo>
                    <a:lnTo>
                      <a:pt x="2490" y="1712"/>
                    </a:lnTo>
                    <a:lnTo>
                      <a:pt x="2492" y="1706"/>
                    </a:lnTo>
                    <a:lnTo>
                      <a:pt x="2494" y="1703"/>
                    </a:lnTo>
                    <a:lnTo>
                      <a:pt x="2496" y="1701"/>
                    </a:lnTo>
                    <a:lnTo>
                      <a:pt x="2498" y="1703"/>
                    </a:lnTo>
                    <a:lnTo>
                      <a:pt x="2500" y="1705"/>
                    </a:lnTo>
                    <a:lnTo>
                      <a:pt x="2502" y="1710"/>
                    </a:lnTo>
                    <a:lnTo>
                      <a:pt x="2505" y="1717"/>
                    </a:lnTo>
                    <a:lnTo>
                      <a:pt x="2505" y="1726"/>
                    </a:lnTo>
                    <a:lnTo>
                      <a:pt x="2507" y="1735"/>
                    </a:lnTo>
                    <a:lnTo>
                      <a:pt x="2509" y="1746"/>
                    </a:lnTo>
                    <a:lnTo>
                      <a:pt x="2511" y="1757"/>
                    </a:lnTo>
                    <a:lnTo>
                      <a:pt x="2513" y="1764"/>
                    </a:lnTo>
                    <a:lnTo>
                      <a:pt x="2515" y="1771"/>
                    </a:lnTo>
                    <a:lnTo>
                      <a:pt x="2517" y="1773"/>
                    </a:lnTo>
                    <a:lnTo>
                      <a:pt x="2519" y="1771"/>
                    </a:lnTo>
                    <a:lnTo>
                      <a:pt x="2519" y="1768"/>
                    </a:lnTo>
                    <a:lnTo>
                      <a:pt x="2521" y="1764"/>
                    </a:lnTo>
                    <a:lnTo>
                      <a:pt x="2523" y="1759"/>
                    </a:lnTo>
                    <a:lnTo>
                      <a:pt x="2526" y="1753"/>
                    </a:lnTo>
                    <a:lnTo>
                      <a:pt x="2528" y="1751"/>
                    </a:lnTo>
                    <a:lnTo>
                      <a:pt x="2530" y="1751"/>
                    </a:lnTo>
                    <a:lnTo>
                      <a:pt x="2532" y="1753"/>
                    </a:lnTo>
                    <a:lnTo>
                      <a:pt x="2534" y="1757"/>
                    </a:lnTo>
                    <a:lnTo>
                      <a:pt x="2534" y="1760"/>
                    </a:lnTo>
                    <a:lnTo>
                      <a:pt x="2536" y="1764"/>
                    </a:lnTo>
                    <a:lnTo>
                      <a:pt x="2538" y="1766"/>
                    </a:lnTo>
                    <a:lnTo>
                      <a:pt x="2540" y="1768"/>
                    </a:lnTo>
                    <a:lnTo>
                      <a:pt x="2542" y="1769"/>
                    </a:lnTo>
                    <a:lnTo>
                      <a:pt x="2544" y="1771"/>
                    </a:lnTo>
                    <a:lnTo>
                      <a:pt x="2547" y="1775"/>
                    </a:lnTo>
                    <a:lnTo>
                      <a:pt x="2549" y="1778"/>
                    </a:lnTo>
                    <a:lnTo>
                      <a:pt x="2549" y="1782"/>
                    </a:lnTo>
                    <a:lnTo>
                      <a:pt x="2551" y="1787"/>
                    </a:lnTo>
                    <a:lnTo>
                      <a:pt x="2553" y="1791"/>
                    </a:lnTo>
                    <a:lnTo>
                      <a:pt x="2555" y="1793"/>
                    </a:lnTo>
                    <a:lnTo>
                      <a:pt x="2557" y="1795"/>
                    </a:lnTo>
                    <a:lnTo>
                      <a:pt x="2559" y="1793"/>
                    </a:lnTo>
                    <a:lnTo>
                      <a:pt x="2561" y="1791"/>
                    </a:lnTo>
                    <a:lnTo>
                      <a:pt x="2563" y="1787"/>
                    </a:lnTo>
                    <a:lnTo>
                      <a:pt x="2563" y="1786"/>
                    </a:lnTo>
                    <a:lnTo>
                      <a:pt x="2565" y="1786"/>
                    </a:lnTo>
                    <a:lnTo>
                      <a:pt x="2568" y="1789"/>
                    </a:lnTo>
                    <a:lnTo>
                      <a:pt x="2570" y="1795"/>
                    </a:lnTo>
                    <a:lnTo>
                      <a:pt x="2572" y="1802"/>
                    </a:lnTo>
                    <a:lnTo>
                      <a:pt x="2574" y="1809"/>
                    </a:lnTo>
                    <a:lnTo>
                      <a:pt x="2576" y="1816"/>
                    </a:lnTo>
                    <a:lnTo>
                      <a:pt x="2578" y="1822"/>
                    </a:lnTo>
                    <a:lnTo>
                      <a:pt x="2578" y="1822"/>
                    </a:lnTo>
                    <a:lnTo>
                      <a:pt x="2580" y="1820"/>
                    </a:lnTo>
                    <a:lnTo>
                      <a:pt x="2582" y="1813"/>
                    </a:lnTo>
                    <a:lnTo>
                      <a:pt x="2584" y="1805"/>
                    </a:lnTo>
                    <a:lnTo>
                      <a:pt x="2586" y="1795"/>
                    </a:lnTo>
                    <a:lnTo>
                      <a:pt x="2589" y="1787"/>
                    </a:lnTo>
                    <a:lnTo>
                      <a:pt x="2591" y="1782"/>
                    </a:lnTo>
                    <a:lnTo>
                      <a:pt x="2593" y="1780"/>
                    </a:lnTo>
                    <a:lnTo>
                      <a:pt x="2593" y="1786"/>
                    </a:lnTo>
                    <a:lnTo>
                      <a:pt x="2595" y="1795"/>
                    </a:lnTo>
                    <a:lnTo>
                      <a:pt x="2597" y="1807"/>
                    </a:lnTo>
                    <a:lnTo>
                      <a:pt x="2599" y="1823"/>
                    </a:lnTo>
                    <a:lnTo>
                      <a:pt x="2601" y="1841"/>
                    </a:lnTo>
                    <a:lnTo>
                      <a:pt x="2603" y="1858"/>
                    </a:lnTo>
                    <a:lnTo>
                      <a:pt x="2605" y="1870"/>
                    </a:lnTo>
                    <a:lnTo>
                      <a:pt x="2607" y="1877"/>
                    </a:lnTo>
                    <a:lnTo>
                      <a:pt x="2607" y="1881"/>
                    </a:lnTo>
                    <a:lnTo>
                      <a:pt x="2610" y="1877"/>
                    </a:lnTo>
                    <a:lnTo>
                      <a:pt x="2612" y="1870"/>
                    </a:lnTo>
                    <a:lnTo>
                      <a:pt x="2614" y="1859"/>
                    </a:lnTo>
                    <a:lnTo>
                      <a:pt x="2616" y="1849"/>
                    </a:lnTo>
                    <a:lnTo>
                      <a:pt x="2618" y="1840"/>
                    </a:lnTo>
                    <a:lnTo>
                      <a:pt x="2620" y="1832"/>
                    </a:lnTo>
                    <a:lnTo>
                      <a:pt x="2622" y="1829"/>
                    </a:lnTo>
                    <a:lnTo>
                      <a:pt x="2622" y="1831"/>
                    </a:lnTo>
                    <a:lnTo>
                      <a:pt x="2624" y="1834"/>
                    </a:lnTo>
                    <a:lnTo>
                      <a:pt x="2626" y="1841"/>
                    </a:lnTo>
                    <a:lnTo>
                      <a:pt x="2628" y="1849"/>
                    </a:lnTo>
                    <a:lnTo>
                      <a:pt x="2631" y="1856"/>
                    </a:lnTo>
                    <a:lnTo>
                      <a:pt x="2633" y="1859"/>
                    </a:lnTo>
                    <a:lnTo>
                      <a:pt x="2635" y="1859"/>
                    </a:lnTo>
                    <a:lnTo>
                      <a:pt x="2637" y="1856"/>
                    </a:lnTo>
                    <a:lnTo>
                      <a:pt x="2637" y="1850"/>
                    </a:lnTo>
                    <a:lnTo>
                      <a:pt x="2639" y="1845"/>
                    </a:lnTo>
                    <a:lnTo>
                      <a:pt x="2641" y="1840"/>
                    </a:lnTo>
                    <a:lnTo>
                      <a:pt x="2643" y="1838"/>
                    </a:lnTo>
                    <a:lnTo>
                      <a:pt x="2645" y="1838"/>
                    </a:lnTo>
                    <a:lnTo>
                      <a:pt x="2647" y="1840"/>
                    </a:lnTo>
                    <a:lnTo>
                      <a:pt x="2649" y="1845"/>
                    </a:lnTo>
                    <a:lnTo>
                      <a:pt x="2652" y="1850"/>
                    </a:lnTo>
                    <a:lnTo>
                      <a:pt x="2652" y="1854"/>
                    </a:lnTo>
                    <a:lnTo>
                      <a:pt x="2654" y="1856"/>
                    </a:lnTo>
                    <a:lnTo>
                      <a:pt x="2656" y="1854"/>
                    </a:lnTo>
                    <a:lnTo>
                      <a:pt x="2658" y="1850"/>
                    </a:lnTo>
                    <a:lnTo>
                      <a:pt x="2660" y="1845"/>
                    </a:lnTo>
                    <a:lnTo>
                      <a:pt x="2662" y="1840"/>
                    </a:lnTo>
                    <a:lnTo>
                      <a:pt x="2664" y="1834"/>
                    </a:lnTo>
                    <a:lnTo>
                      <a:pt x="2664" y="1832"/>
                    </a:lnTo>
                    <a:lnTo>
                      <a:pt x="2666" y="1832"/>
                    </a:lnTo>
                    <a:lnTo>
                      <a:pt x="2668" y="1836"/>
                    </a:lnTo>
                    <a:lnTo>
                      <a:pt x="2670" y="1841"/>
                    </a:lnTo>
                    <a:lnTo>
                      <a:pt x="2672" y="1849"/>
                    </a:lnTo>
                    <a:lnTo>
                      <a:pt x="2675" y="1856"/>
                    </a:lnTo>
                    <a:lnTo>
                      <a:pt x="2677" y="1861"/>
                    </a:lnTo>
                    <a:lnTo>
                      <a:pt x="2679" y="1865"/>
                    </a:lnTo>
                    <a:lnTo>
                      <a:pt x="2679" y="1865"/>
                    </a:lnTo>
                    <a:lnTo>
                      <a:pt x="2681" y="1865"/>
                    </a:lnTo>
                    <a:lnTo>
                      <a:pt x="2683" y="1865"/>
                    </a:lnTo>
                    <a:lnTo>
                      <a:pt x="2685" y="1863"/>
                    </a:lnTo>
                    <a:lnTo>
                      <a:pt x="2687" y="1861"/>
                    </a:lnTo>
                    <a:lnTo>
                      <a:pt x="2689" y="1859"/>
                    </a:lnTo>
                    <a:lnTo>
                      <a:pt x="2691" y="1859"/>
                    </a:lnTo>
                    <a:lnTo>
                      <a:pt x="2693" y="1858"/>
                    </a:lnTo>
                    <a:lnTo>
                      <a:pt x="2693" y="1856"/>
                    </a:lnTo>
                    <a:lnTo>
                      <a:pt x="2696" y="1852"/>
                    </a:lnTo>
                    <a:lnTo>
                      <a:pt x="2698" y="1850"/>
                    </a:lnTo>
                    <a:lnTo>
                      <a:pt x="2700" y="1847"/>
                    </a:lnTo>
                    <a:lnTo>
                      <a:pt x="2702" y="1847"/>
                    </a:lnTo>
                    <a:lnTo>
                      <a:pt x="2704" y="1850"/>
                    </a:lnTo>
                    <a:lnTo>
                      <a:pt x="2706" y="1856"/>
                    </a:lnTo>
                    <a:lnTo>
                      <a:pt x="2708" y="1865"/>
                    </a:lnTo>
                    <a:lnTo>
                      <a:pt x="2708" y="1876"/>
                    </a:lnTo>
                    <a:lnTo>
                      <a:pt x="2710" y="1888"/>
                    </a:lnTo>
                    <a:lnTo>
                      <a:pt x="2712" y="1901"/>
                    </a:lnTo>
                    <a:lnTo>
                      <a:pt x="2714" y="1910"/>
                    </a:lnTo>
                    <a:lnTo>
                      <a:pt x="2717" y="1917"/>
                    </a:lnTo>
                    <a:lnTo>
                      <a:pt x="2719" y="1917"/>
                    </a:lnTo>
                    <a:lnTo>
                      <a:pt x="2721" y="1915"/>
                    </a:lnTo>
                    <a:lnTo>
                      <a:pt x="2723" y="1908"/>
                    </a:lnTo>
                    <a:lnTo>
                      <a:pt x="2723" y="1899"/>
                    </a:lnTo>
                    <a:lnTo>
                      <a:pt x="2725" y="1892"/>
                    </a:lnTo>
                    <a:lnTo>
                      <a:pt x="2727" y="1885"/>
                    </a:lnTo>
                    <a:lnTo>
                      <a:pt x="2729" y="1881"/>
                    </a:lnTo>
                    <a:lnTo>
                      <a:pt x="2731" y="1881"/>
                    </a:lnTo>
                    <a:lnTo>
                      <a:pt x="2733" y="1885"/>
                    </a:lnTo>
                    <a:lnTo>
                      <a:pt x="2735" y="1890"/>
                    </a:lnTo>
                    <a:lnTo>
                      <a:pt x="2738" y="1895"/>
                    </a:lnTo>
                    <a:lnTo>
                      <a:pt x="2738" y="1899"/>
                    </a:lnTo>
                    <a:lnTo>
                      <a:pt x="2740" y="1901"/>
                    </a:lnTo>
                    <a:lnTo>
                      <a:pt x="2742" y="1901"/>
                    </a:lnTo>
                    <a:lnTo>
                      <a:pt x="2744" y="1897"/>
                    </a:lnTo>
                    <a:lnTo>
                      <a:pt x="2746" y="1892"/>
                    </a:lnTo>
                    <a:lnTo>
                      <a:pt x="2748" y="1885"/>
                    </a:lnTo>
                    <a:lnTo>
                      <a:pt x="2750" y="1879"/>
                    </a:lnTo>
                    <a:lnTo>
                      <a:pt x="2752" y="1874"/>
                    </a:lnTo>
                    <a:lnTo>
                      <a:pt x="2752" y="1872"/>
                    </a:lnTo>
                    <a:lnTo>
                      <a:pt x="2754" y="1872"/>
                    </a:lnTo>
                    <a:lnTo>
                      <a:pt x="2756" y="1874"/>
                    </a:lnTo>
                    <a:lnTo>
                      <a:pt x="2759" y="1876"/>
                    </a:lnTo>
                    <a:lnTo>
                      <a:pt x="2761" y="1879"/>
                    </a:lnTo>
                    <a:lnTo>
                      <a:pt x="2763" y="1883"/>
                    </a:lnTo>
                    <a:lnTo>
                      <a:pt x="2765" y="1885"/>
                    </a:lnTo>
                    <a:lnTo>
                      <a:pt x="2767" y="1886"/>
                    </a:lnTo>
                    <a:lnTo>
                      <a:pt x="2767" y="1886"/>
                    </a:lnTo>
                    <a:lnTo>
                      <a:pt x="2769" y="1886"/>
                    </a:lnTo>
                    <a:lnTo>
                      <a:pt x="2771" y="1886"/>
                    </a:lnTo>
                    <a:lnTo>
                      <a:pt x="2773" y="1888"/>
                    </a:lnTo>
                    <a:lnTo>
                      <a:pt x="2775" y="1890"/>
                    </a:lnTo>
                    <a:lnTo>
                      <a:pt x="2777" y="1894"/>
                    </a:lnTo>
                    <a:lnTo>
                      <a:pt x="2780" y="1901"/>
                    </a:lnTo>
                    <a:lnTo>
                      <a:pt x="2782" y="1908"/>
                    </a:lnTo>
                    <a:lnTo>
                      <a:pt x="2782" y="1915"/>
                    </a:lnTo>
                    <a:lnTo>
                      <a:pt x="2784" y="1924"/>
                    </a:lnTo>
                    <a:lnTo>
                      <a:pt x="2786" y="1931"/>
                    </a:lnTo>
                    <a:lnTo>
                      <a:pt x="2788" y="1937"/>
                    </a:lnTo>
                    <a:lnTo>
                      <a:pt x="2790" y="1942"/>
                    </a:lnTo>
                    <a:lnTo>
                      <a:pt x="2792" y="1944"/>
                    </a:lnTo>
                    <a:lnTo>
                      <a:pt x="2794" y="1942"/>
                    </a:lnTo>
                    <a:lnTo>
                      <a:pt x="2796" y="1940"/>
                    </a:lnTo>
                    <a:lnTo>
                      <a:pt x="2796" y="1935"/>
                    </a:lnTo>
                    <a:lnTo>
                      <a:pt x="2798" y="1931"/>
                    </a:lnTo>
                    <a:lnTo>
                      <a:pt x="2801" y="1926"/>
                    </a:lnTo>
                    <a:lnTo>
                      <a:pt x="2803" y="1922"/>
                    </a:lnTo>
                    <a:lnTo>
                      <a:pt x="2805" y="1922"/>
                    </a:lnTo>
                    <a:lnTo>
                      <a:pt x="2807" y="1922"/>
                    </a:lnTo>
                    <a:lnTo>
                      <a:pt x="2809" y="1926"/>
                    </a:lnTo>
                    <a:lnTo>
                      <a:pt x="2811" y="1931"/>
                    </a:lnTo>
                    <a:lnTo>
                      <a:pt x="2811" y="1939"/>
                    </a:lnTo>
                    <a:lnTo>
                      <a:pt x="2813" y="1946"/>
                    </a:lnTo>
                    <a:lnTo>
                      <a:pt x="2815" y="1953"/>
                    </a:lnTo>
                    <a:lnTo>
                      <a:pt x="2817" y="1958"/>
                    </a:lnTo>
                    <a:lnTo>
                      <a:pt x="2819" y="1962"/>
                    </a:lnTo>
                    <a:lnTo>
                      <a:pt x="2822" y="1962"/>
                    </a:lnTo>
                    <a:lnTo>
                      <a:pt x="2824" y="1960"/>
                    </a:lnTo>
                    <a:lnTo>
                      <a:pt x="2826" y="1955"/>
                    </a:lnTo>
                    <a:lnTo>
                      <a:pt x="2826" y="1948"/>
                    </a:lnTo>
                    <a:lnTo>
                      <a:pt x="2828" y="1940"/>
                    </a:lnTo>
                    <a:lnTo>
                      <a:pt x="2830" y="1933"/>
                    </a:lnTo>
                    <a:lnTo>
                      <a:pt x="2832" y="1928"/>
                    </a:lnTo>
                    <a:lnTo>
                      <a:pt x="2834" y="1924"/>
                    </a:lnTo>
                    <a:lnTo>
                      <a:pt x="2836" y="1924"/>
                    </a:lnTo>
                    <a:lnTo>
                      <a:pt x="2838" y="1926"/>
                    </a:lnTo>
                    <a:lnTo>
                      <a:pt x="2840" y="1930"/>
                    </a:lnTo>
                    <a:lnTo>
                      <a:pt x="2840" y="1935"/>
                    </a:lnTo>
                    <a:lnTo>
                      <a:pt x="2843" y="1940"/>
                    </a:lnTo>
                    <a:lnTo>
                      <a:pt x="2845" y="1946"/>
                    </a:lnTo>
                    <a:lnTo>
                      <a:pt x="2847" y="1949"/>
                    </a:lnTo>
                    <a:lnTo>
                      <a:pt x="2849" y="1953"/>
                    </a:lnTo>
                    <a:lnTo>
                      <a:pt x="2851" y="1955"/>
                    </a:lnTo>
                    <a:lnTo>
                      <a:pt x="2853" y="1955"/>
                    </a:lnTo>
                    <a:lnTo>
                      <a:pt x="2855" y="1955"/>
                    </a:lnTo>
                    <a:lnTo>
                      <a:pt x="2855" y="1953"/>
                    </a:lnTo>
                    <a:lnTo>
                      <a:pt x="2857" y="1953"/>
                    </a:lnTo>
                    <a:lnTo>
                      <a:pt x="2859" y="1953"/>
                    </a:lnTo>
                    <a:lnTo>
                      <a:pt x="2861" y="1953"/>
                    </a:lnTo>
                    <a:lnTo>
                      <a:pt x="2864" y="1953"/>
                    </a:lnTo>
                    <a:lnTo>
                      <a:pt x="2866" y="1955"/>
                    </a:lnTo>
                    <a:lnTo>
                      <a:pt x="2868" y="1957"/>
                    </a:lnTo>
                    <a:lnTo>
                      <a:pt x="2870" y="1957"/>
                    </a:lnTo>
                    <a:lnTo>
                      <a:pt x="2870" y="1957"/>
                    </a:lnTo>
                    <a:lnTo>
                      <a:pt x="2872" y="1957"/>
                    </a:lnTo>
                    <a:lnTo>
                      <a:pt x="2874" y="1957"/>
                    </a:lnTo>
                    <a:lnTo>
                      <a:pt x="2876" y="1955"/>
                    </a:lnTo>
                    <a:lnTo>
                      <a:pt x="2878" y="1955"/>
                    </a:lnTo>
                    <a:lnTo>
                      <a:pt x="2880" y="1955"/>
                    </a:lnTo>
                    <a:lnTo>
                      <a:pt x="2882" y="1955"/>
                    </a:lnTo>
                    <a:lnTo>
                      <a:pt x="2885" y="1955"/>
                    </a:lnTo>
                    <a:lnTo>
                      <a:pt x="2885" y="1957"/>
                    </a:lnTo>
                    <a:lnTo>
                      <a:pt x="2887" y="1958"/>
                    </a:lnTo>
                    <a:lnTo>
                      <a:pt x="2889" y="1960"/>
                    </a:lnTo>
                    <a:lnTo>
                      <a:pt x="2891" y="1964"/>
                    </a:lnTo>
                    <a:lnTo>
                      <a:pt x="2893" y="1966"/>
                    </a:lnTo>
                    <a:lnTo>
                      <a:pt x="2895" y="1969"/>
                    </a:lnTo>
                    <a:lnTo>
                      <a:pt x="2897" y="1973"/>
                    </a:lnTo>
                    <a:lnTo>
                      <a:pt x="2899" y="1976"/>
                    </a:lnTo>
                    <a:lnTo>
                      <a:pt x="2899" y="1980"/>
                    </a:lnTo>
                    <a:lnTo>
                      <a:pt x="2901" y="1985"/>
                    </a:lnTo>
                    <a:lnTo>
                      <a:pt x="2903" y="1991"/>
                    </a:lnTo>
                    <a:lnTo>
                      <a:pt x="2906" y="1998"/>
                    </a:lnTo>
                    <a:lnTo>
                      <a:pt x="2908" y="2005"/>
                    </a:lnTo>
                    <a:lnTo>
                      <a:pt x="2910" y="2014"/>
                    </a:lnTo>
                    <a:lnTo>
                      <a:pt x="2912" y="2021"/>
                    </a:lnTo>
                    <a:lnTo>
                      <a:pt x="2914" y="2029"/>
                    </a:lnTo>
                    <a:lnTo>
                      <a:pt x="2914" y="2032"/>
                    </a:lnTo>
                    <a:lnTo>
                      <a:pt x="2916" y="2034"/>
                    </a:lnTo>
                    <a:lnTo>
                      <a:pt x="2918" y="2030"/>
                    </a:lnTo>
                    <a:lnTo>
                      <a:pt x="2920" y="2023"/>
                    </a:lnTo>
                    <a:lnTo>
                      <a:pt x="2922" y="2014"/>
                    </a:lnTo>
                    <a:lnTo>
                      <a:pt x="2924" y="2002"/>
                    </a:lnTo>
                    <a:lnTo>
                      <a:pt x="2927" y="1987"/>
                    </a:lnTo>
                    <a:lnTo>
                      <a:pt x="2929" y="1976"/>
                    </a:lnTo>
                    <a:lnTo>
                      <a:pt x="2929" y="1967"/>
                    </a:lnTo>
                    <a:lnTo>
                      <a:pt x="2931" y="1964"/>
                    </a:lnTo>
                    <a:lnTo>
                      <a:pt x="2933" y="1966"/>
                    </a:lnTo>
                    <a:lnTo>
                      <a:pt x="2935" y="1973"/>
                    </a:lnTo>
                    <a:lnTo>
                      <a:pt x="2937" y="1982"/>
                    </a:lnTo>
                    <a:lnTo>
                      <a:pt x="2939" y="1993"/>
                    </a:lnTo>
                    <a:lnTo>
                      <a:pt x="2941" y="2003"/>
                    </a:lnTo>
                    <a:lnTo>
                      <a:pt x="2943" y="2011"/>
                    </a:lnTo>
                    <a:lnTo>
                      <a:pt x="2943" y="2012"/>
                    </a:lnTo>
                    <a:lnTo>
                      <a:pt x="2945" y="2011"/>
                    </a:lnTo>
                    <a:lnTo>
                      <a:pt x="2948" y="2003"/>
                    </a:lnTo>
                    <a:lnTo>
                      <a:pt x="2950" y="1994"/>
                    </a:lnTo>
                    <a:lnTo>
                      <a:pt x="2952" y="1985"/>
                    </a:lnTo>
                    <a:lnTo>
                      <a:pt x="2954" y="1978"/>
                    </a:lnTo>
                    <a:lnTo>
                      <a:pt x="2956" y="1976"/>
                    </a:lnTo>
                    <a:lnTo>
                      <a:pt x="2958" y="1976"/>
                    </a:lnTo>
                    <a:lnTo>
                      <a:pt x="2958" y="1982"/>
                    </a:lnTo>
                    <a:lnTo>
                      <a:pt x="2960" y="1991"/>
                    </a:lnTo>
                    <a:lnTo>
                      <a:pt x="2962" y="2000"/>
                    </a:lnTo>
                    <a:lnTo>
                      <a:pt x="2964" y="2007"/>
                    </a:lnTo>
                    <a:lnTo>
                      <a:pt x="2966" y="2011"/>
                    </a:lnTo>
                    <a:lnTo>
                      <a:pt x="2968" y="2009"/>
                    </a:lnTo>
                    <a:lnTo>
                      <a:pt x="2971" y="2003"/>
                    </a:lnTo>
                    <a:lnTo>
                      <a:pt x="2973" y="1994"/>
                    </a:lnTo>
                    <a:lnTo>
                      <a:pt x="2973" y="1984"/>
                    </a:lnTo>
                    <a:lnTo>
                      <a:pt x="2975" y="1976"/>
                    </a:lnTo>
                    <a:lnTo>
                      <a:pt x="2977" y="1971"/>
                    </a:lnTo>
                    <a:lnTo>
                      <a:pt x="2979" y="1971"/>
                    </a:lnTo>
                    <a:lnTo>
                      <a:pt x="2981" y="1976"/>
                    </a:lnTo>
                    <a:lnTo>
                      <a:pt x="2983" y="1985"/>
                    </a:lnTo>
                    <a:lnTo>
                      <a:pt x="2985" y="1998"/>
                    </a:lnTo>
                    <a:lnTo>
                      <a:pt x="2987" y="2011"/>
                    </a:lnTo>
                    <a:lnTo>
                      <a:pt x="2987" y="2023"/>
                    </a:lnTo>
                    <a:lnTo>
                      <a:pt x="2989" y="2032"/>
                    </a:lnTo>
                    <a:lnTo>
                      <a:pt x="2992" y="2038"/>
                    </a:lnTo>
                    <a:lnTo>
                      <a:pt x="2994" y="2039"/>
                    </a:lnTo>
                    <a:lnTo>
                      <a:pt x="2996" y="2036"/>
                    </a:lnTo>
                    <a:lnTo>
                      <a:pt x="2998" y="2030"/>
                    </a:lnTo>
                    <a:lnTo>
                      <a:pt x="3000" y="2023"/>
                    </a:lnTo>
                    <a:lnTo>
                      <a:pt x="3002" y="2016"/>
                    </a:lnTo>
                    <a:lnTo>
                      <a:pt x="3002" y="2009"/>
                    </a:lnTo>
                    <a:lnTo>
                      <a:pt x="3004" y="2005"/>
                    </a:lnTo>
                    <a:lnTo>
                      <a:pt x="3006" y="2002"/>
                    </a:lnTo>
                    <a:lnTo>
                      <a:pt x="3008" y="2002"/>
                    </a:lnTo>
                    <a:lnTo>
                      <a:pt x="3010" y="2003"/>
                    </a:lnTo>
                    <a:lnTo>
                      <a:pt x="3013" y="2007"/>
                    </a:lnTo>
                    <a:lnTo>
                      <a:pt x="3015" y="2014"/>
                    </a:lnTo>
                    <a:lnTo>
                      <a:pt x="3017" y="2023"/>
                    </a:lnTo>
                    <a:lnTo>
                      <a:pt x="3017" y="2032"/>
                    </a:lnTo>
                    <a:lnTo>
                      <a:pt x="3019" y="2041"/>
                    </a:lnTo>
                    <a:lnTo>
                      <a:pt x="3021" y="2048"/>
                    </a:lnTo>
                    <a:lnTo>
                      <a:pt x="3023" y="2052"/>
                    </a:lnTo>
                    <a:lnTo>
                      <a:pt x="3025" y="2054"/>
                    </a:lnTo>
                    <a:lnTo>
                      <a:pt x="3027" y="2050"/>
                    </a:lnTo>
                    <a:lnTo>
                      <a:pt x="3029" y="2045"/>
                    </a:lnTo>
                    <a:lnTo>
                      <a:pt x="3031" y="2038"/>
                    </a:lnTo>
                    <a:lnTo>
                      <a:pt x="3031" y="2030"/>
                    </a:lnTo>
                    <a:lnTo>
                      <a:pt x="3034" y="2025"/>
                    </a:lnTo>
                    <a:lnTo>
                      <a:pt x="3036" y="2023"/>
                    </a:lnTo>
                    <a:lnTo>
                      <a:pt x="3038" y="2025"/>
                    </a:lnTo>
                    <a:lnTo>
                      <a:pt x="3040" y="2030"/>
                    </a:lnTo>
                    <a:lnTo>
                      <a:pt x="3042" y="2038"/>
                    </a:lnTo>
                    <a:lnTo>
                      <a:pt x="3044" y="2047"/>
                    </a:lnTo>
                    <a:lnTo>
                      <a:pt x="3046" y="2052"/>
                    </a:lnTo>
                    <a:lnTo>
                      <a:pt x="3046" y="2054"/>
                    </a:lnTo>
                    <a:lnTo>
                      <a:pt x="3048" y="2052"/>
                    </a:lnTo>
                    <a:lnTo>
                      <a:pt x="3050" y="2045"/>
                    </a:lnTo>
                    <a:lnTo>
                      <a:pt x="3052" y="2034"/>
                    </a:lnTo>
                    <a:lnTo>
                      <a:pt x="3055" y="2021"/>
                    </a:lnTo>
                    <a:lnTo>
                      <a:pt x="3057" y="2011"/>
                    </a:lnTo>
                    <a:lnTo>
                      <a:pt x="3059" y="2003"/>
                    </a:lnTo>
                    <a:lnTo>
                      <a:pt x="3059" y="2002"/>
                    </a:lnTo>
                    <a:lnTo>
                      <a:pt x="3061" y="2005"/>
                    </a:lnTo>
                    <a:lnTo>
                      <a:pt x="3063" y="2014"/>
                    </a:lnTo>
                    <a:lnTo>
                      <a:pt x="3065" y="2029"/>
                    </a:lnTo>
                    <a:lnTo>
                      <a:pt x="3067" y="2043"/>
                    </a:lnTo>
                    <a:lnTo>
                      <a:pt x="3069" y="2056"/>
                    </a:lnTo>
                    <a:lnTo>
                      <a:pt x="3071" y="2068"/>
                    </a:lnTo>
                    <a:lnTo>
                      <a:pt x="3073" y="2075"/>
                    </a:lnTo>
                    <a:lnTo>
                      <a:pt x="3073" y="2079"/>
                    </a:lnTo>
                    <a:lnTo>
                      <a:pt x="3076" y="2077"/>
                    </a:lnTo>
                    <a:lnTo>
                      <a:pt x="3078" y="2074"/>
                    </a:lnTo>
                    <a:lnTo>
                      <a:pt x="3080" y="2068"/>
                    </a:lnTo>
                    <a:lnTo>
                      <a:pt x="3082" y="2063"/>
                    </a:lnTo>
                    <a:lnTo>
                      <a:pt x="3084" y="2056"/>
                    </a:lnTo>
                    <a:lnTo>
                      <a:pt x="3086" y="2048"/>
                    </a:lnTo>
                    <a:lnTo>
                      <a:pt x="3088" y="2043"/>
                    </a:lnTo>
                    <a:lnTo>
                      <a:pt x="3088" y="2036"/>
                    </a:lnTo>
                    <a:lnTo>
                      <a:pt x="3090" y="2029"/>
                    </a:lnTo>
                    <a:lnTo>
                      <a:pt x="3092" y="2023"/>
                    </a:lnTo>
                    <a:lnTo>
                      <a:pt x="3094" y="2016"/>
                    </a:lnTo>
                    <a:lnTo>
                      <a:pt x="3097" y="2011"/>
                    </a:lnTo>
                    <a:lnTo>
                      <a:pt x="3099" y="2007"/>
                    </a:lnTo>
                    <a:lnTo>
                      <a:pt x="3101" y="2003"/>
                    </a:lnTo>
                    <a:lnTo>
                      <a:pt x="3103" y="2005"/>
                    </a:lnTo>
                    <a:lnTo>
                      <a:pt x="3103" y="2007"/>
                    </a:lnTo>
                    <a:lnTo>
                      <a:pt x="3105" y="2011"/>
                    </a:lnTo>
                    <a:lnTo>
                      <a:pt x="3107" y="2016"/>
                    </a:lnTo>
                    <a:lnTo>
                      <a:pt x="3109" y="2021"/>
                    </a:lnTo>
                    <a:lnTo>
                      <a:pt x="3111" y="2029"/>
                    </a:lnTo>
                    <a:lnTo>
                      <a:pt x="3113" y="2034"/>
                    </a:lnTo>
                    <a:lnTo>
                      <a:pt x="3115" y="2039"/>
                    </a:lnTo>
                    <a:lnTo>
                      <a:pt x="3118" y="2045"/>
                    </a:lnTo>
                    <a:lnTo>
                      <a:pt x="3118" y="2048"/>
                    </a:lnTo>
                    <a:lnTo>
                      <a:pt x="3120" y="2052"/>
                    </a:lnTo>
                    <a:lnTo>
                      <a:pt x="3122" y="2056"/>
                    </a:lnTo>
                    <a:lnTo>
                      <a:pt x="3124" y="2059"/>
                    </a:lnTo>
                    <a:lnTo>
                      <a:pt x="3126" y="2059"/>
                    </a:lnTo>
                    <a:lnTo>
                      <a:pt x="3128" y="2057"/>
                    </a:lnTo>
                    <a:lnTo>
                      <a:pt x="3130" y="2054"/>
                    </a:lnTo>
                    <a:lnTo>
                      <a:pt x="3132" y="2048"/>
                    </a:lnTo>
                    <a:lnTo>
                      <a:pt x="3132" y="2043"/>
                    </a:lnTo>
                    <a:lnTo>
                      <a:pt x="3134" y="2038"/>
                    </a:lnTo>
                    <a:lnTo>
                      <a:pt x="3136" y="2032"/>
                    </a:lnTo>
                    <a:lnTo>
                      <a:pt x="3139" y="2029"/>
                    </a:lnTo>
                    <a:lnTo>
                      <a:pt x="3141" y="2029"/>
                    </a:lnTo>
                    <a:lnTo>
                      <a:pt x="3143" y="2029"/>
                    </a:lnTo>
                    <a:lnTo>
                      <a:pt x="3145" y="2032"/>
                    </a:lnTo>
                    <a:lnTo>
                      <a:pt x="3147" y="2038"/>
                    </a:lnTo>
                    <a:lnTo>
                      <a:pt x="3147" y="2041"/>
                    </a:lnTo>
                    <a:lnTo>
                      <a:pt x="3149" y="2043"/>
                    </a:lnTo>
                    <a:lnTo>
                      <a:pt x="3151" y="2043"/>
                    </a:lnTo>
                    <a:lnTo>
                      <a:pt x="3153" y="2041"/>
                    </a:lnTo>
                    <a:lnTo>
                      <a:pt x="3155" y="2036"/>
                    </a:lnTo>
                    <a:lnTo>
                      <a:pt x="3157" y="2032"/>
                    </a:lnTo>
                    <a:lnTo>
                      <a:pt x="3160" y="2027"/>
                    </a:lnTo>
                    <a:lnTo>
                      <a:pt x="3162" y="2021"/>
                    </a:lnTo>
                    <a:lnTo>
                      <a:pt x="3162" y="2018"/>
                    </a:lnTo>
                    <a:lnTo>
                      <a:pt x="3164" y="2016"/>
                    </a:lnTo>
                    <a:lnTo>
                      <a:pt x="3166" y="2016"/>
                    </a:lnTo>
                    <a:lnTo>
                      <a:pt x="3168" y="2018"/>
                    </a:lnTo>
                    <a:lnTo>
                      <a:pt x="3170" y="2020"/>
                    </a:lnTo>
                    <a:lnTo>
                      <a:pt x="3172" y="2021"/>
                    </a:lnTo>
                    <a:lnTo>
                      <a:pt x="3174" y="2023"/>
                    </a:lnTo>
                    <a:lnTo>
                      <a:pt x="3176" y="2021"/>
                    </a:lnTo>
                    <a:lnTo>
                      <a:pt x="3176" y="2020"/>
                    </a:lnTo>
                    <a:lnTo>
                      <a:pt x="3178" y="2018"/>
                    </a:lnTo>
                    <a:lnTo>
                      <a:pt x="3181" y="2012"/>
                    </a:lnTo>
                    <a:lnTo>
                      <a:pt x="3183" y="2007"/>
                    </a:lnTo>
                    <a:lnTo>
                      <a:pt x="3185" y="2000"/>
                    </a:lnTo>
                    <a:lnTo>
                      <a:pt x="3187" y="1991"/>
                    </a:lnTo>
                    <a:lnTo>
                      <a:pt x="3189" y="1982"/>
                    </a:lnTo>
                    <a:lnTo>
                      <a:pt x="3191" y="1971"/>
                    </a:lnTo>
                    <a:lnTo>
                      <a:pt x="3191" y="1962"/>
                    </a:lnTo>
                    <a:lnTo>
                      <a:pt x="3193" y="1953"/>
                    </a:lnTo>
                    <a:lnTo>
                      <a:pt x="3195" y="1946"/>
                    </a:lnTo>
                    <a:lnTo>
                      <a:pt x="3197" y="1940"/>
                    </a:lnTo>
                    <a:lnTo>
                      <a:pt x="3199" y="1939"/>
                    </a:lnTo>
                    <a:lnTo>
                      <a:pt x="3202" y="1939"/>
                    </a:lnTo>
                    <a:lnTo>
                      <a:pt x="3204" y="1940"/>
                    </a:lnTo>
                    <a:lnTo>
                      <a:pt x="3206" y="1942"/>
                    </a:lnTo>
                    <a:lnTo>
                      <a:pt x="3206" y="1944"/>
                    </a:lnTo>
                    <a:lnTo>
                      <a:pt x="3208" y="1944"/>
                    </a:lnTo>
                    <a:lnTo>
                      <a:pt x="3210" y="1942"/>
                    </a:lnTo>
                    <a:lnTo>
                      <a:pt x="3212" y="1937"/>
                    </a:lnTo>
                    <a:lnTo>
                      <a:pt x="3214" y="1928"/>
                    </a:lnTo>
                    <a:lnTo>
                      <a:pt x="3216" y="1919"/>
                    </a:lnTo>
                    <a:lnTo>
                      <a:pt x="3218" y="1906"/>
                    </a:lnTo>
                    <a:lnTo>
                      <a:pt x="3220" y="1895"/>
                    </a:lnTo>
                    <a:lnTo>
                      <a:pt x="3220" y="1886"/>
                    </a:lnTo>
                    <a:lnTo>
                      <a:pt x="3223" y="1877"/>
                    </a:lnTo>
                    <a:lnTo>
                      <a:pt x="3225" y="1870"/>
                    </a:lnTo>
                    <a:lnTo>
                      <a:pt x="3227" y="1865"/>
                    </a:lnTo>
                    <a:lnTo>
                      <a:pt x="3229" y="1859"/>
                    </a:lnTo>
                    <a:lnTo>
                      <a:pt x="3231" y="1852"/>
                    </a:lnTo>
                    <a:lnTo>
                      <a:pt x="3233" y="1847"/>
                    </a:lnTo>
                    <a:lnTo>
                      <a:pt x="3235" y="1838"/>
                    </a:lnTo>
                    <a:lnTo>
                      <a:pt x="3235" y="1829"/>
                    </a:lnTo>
                    <a:lnTo>
                      <a:pt x="3237" y="1818"/>
                    </a:lnTo>
                    <a:lnTo>
                      <a:pt x="3239" y="1807"/>
                    </a:lnTo>
                    <a:lnTo>
                      <a:pt x="3241" y="1795"/>
                    </a:lnTo>
                    <a:lnTo>
                      <a:pt x="3243" y="1784"/>
                    </a:lnTo>
                    <a:lnTo>
                      <a:pt x="3246" y="1773"/>
                    </a:lnTo>
                    <a:lnTo>
                      <a:pt x="3248" y="1760"/>
                    </a:lnTo>
                    <a:lnTo>
                      <a:pt x="3250" y="1746"/>
                    </a:lnTo>
                    <a:lnTo>
                      <a:pt x="3250" y="1728"/>
                    </a:lnTo>
                    <a:lnTo>
                      <a:pt x="3252" y="1705"/>
                    </a:lnTo>
                    <a:lnTo>
                      <a:pt x="3254" y="1674"/>
                    </a:lnTo>
                    <a:lnTo>
                      <a:pt x="3256" y="1638"/>
                    </a:lnTo>
                    <a:lnTo>
                      <a:pt x="3258" y="1593"/>
                    </a:lnTo>
                    <a:lnTo>
                      <a:pt x="3260" y="1541"/>
                    </a:lnTo>
                    <a:lnTo>
                      <a:pt x="3262" y="1483"/>
                    </a:lnTo>
                    <a:lnTo>
                      <a:pt x="3264" y="1422"/>
                    </a:lnTo>
                    <a:lnTo>
                      <a:pt x="3264" y="1357"/>
                    </a:lnTo>
                    <a:lnTo>
                      <a:pt x="3267" y="1291"/>
                    </a:lnTo>
                    <a:lnTo>
                      <a:pt x="3269" y="1224"/>
                    </a:lnTo>
                    <a:lnTo>
                      <a:pt x="3271" y="1159"/>
                    </a:lnTo>
                    <a:lnTo>
                      <a:pt x="3273" y="1098"/>
                    </a:lnTo>
                    <a:lnTo>
                      <a:pt x="3275" y="1042"/>
                    </a:lnTo>
                    <a:lnTo>
                      <a:pt x="3277" y="995"/>
                    </a:lnTo>
                    <a:lnTo>
                      <a:pt x="3279" y="958"/>
                    </a:lnTo>
                    <a:lnTo>
                      <a:pt x="3279" y="932"/>
                    </a:lnTo>
                    <a:lnTo>
                      <a:pt x="3281" y="922"/>
                    </a:lnTo>
                    <a:lnTo>
                      <a:pt x="3283" y="927"/>
                    </a:lnTo>
                    <a:lnTo>
                      <a:pt x="3285" y="949"/>
                    </a:lnTo>
                    <a:lnTo>
                      <a:pt x="3288" y="985"/>
                    </a:lnTo>
                    <a:lnTo>
                      <a:pt x="3290" y="1037"/>
                    </a:lnTo>
                    <a:lnTo>
                      <a:pt x="3292" y="1098"/>
                    </a:lnTo>
                    <a:lnTo>
                      <a:pt x="3294" y="1165"/>
                    </a:lnTo>
                    <a:lnTo>
                      <a:pt x="3294" y="1235"/>
                    </a:lnTo>
                    <a:lnTo>
                      <a:pt x="3296" y="1301"/>
                    </a:lnTo>
                    <a:lnTo>
                      <a:pt x="3298" y="1363"/>
                    </a:lnTo>
                    <a:lnTo>
                      <a:pt x="3300" y="1418"/>
                    </a:lnTo>
                    <a:lnTo>
                      <a:pt x="3302" y="1465"/>
                    </a:lnTo>
                    <a:lnTo>
                      <a:pt x="3304" y="1508"/>
                    </a:lnTo>
                    <a:lnTo>
                      <a:pt x="3306" y="1546"/>
                    </a:lnTo>
                    <a:lnTo>
                      <a:pt x="3309" y="1582"/>
                    </a:lnTo>
                    <a:lnTo>
                      <a:pt x="3309" y="1618"/>
                    </a:lnTo>
                    <a:lnTo>
                      <a:pt x="3311" y="1656"/>
                    </a:lnTo>
                    <a:lnTo>
                      <a:pt x="3313" y="1697"/>
                    </a:lnTo>
                    <a:lnTo>
                      <a:pt x="3315" y="1737"/>
                    </a:lnTo>
                    <a:lnTo>
                      <a:pt x="3317" y="1777"/>
                    </a:lnTo>
                    <a:lnTo>
                      <a:pt x="3319" y="1813"/>
                    </a:lnTo>
                    <a:lnTo>
                      <a:pt x="3321" y="1845"/>
                    </a:lnTo>
                    <a:lnTo>
                      <a:pt x="3323" y="1868"/>
                    </a:lnTo>
                    <a:lnTo>
                      <a:pt x="3323" y="1886"/>
                    </a:lnTo>
                    <a:lnTo>
                      <a:pt x="3325" y="1899"/>
                    </a:lnTo>
                    <a:lnTo>
                      <a:pt x="3327" y="1906"/>
                    </a:lnTo>
                    <a:lnTo>
                      <a:pt x="3330" y="1912"/>
                    </a:lnTo>
                    <a:lnTo>
                      <a:pt x="3332" y="1915"/>
                    </a:lnTo>
                    <a:lnTo>
                      <a:pt x="3334" y="1921"/>
                    </a:lnTo>
                    <a:lnTo>
                      <a:pt x="3336" y="1926"/>
                    </a:lnTo>
                    <a:lnTo>
                      <a:pt x="3338" y="1931"/>
                    </a:lnTo>
                    <a:lnTo>
                      <a:pt x="3338" y="1939"/>
                    </a:lnTo>
                    <a:lnTo>
                      <a:pt x="3340" y="1946"/>
                    </a:lnTo>
                    <a:lnTo>
                      <a:pt x="3342" y="1951"/>
                    </a:lnTo>
                    <a:lnTo>
                      <a:pt x="3344" y="1955"/>
                    </a:lnTo>
                    <a:lnTo>
                      <a:pt x="3346" y="1957"/>
                    </a:lnTo>
                    <a:lnTo>
                      <a:pt x="3348" y="1958"/>
                    </a:lnTo>
                    <a:lnTo>
                      <a:pt x="3351" y="1962"/>
                    </a:lnTo>
                    <a:lnTo>
                      <a:pt x="3353" y="1966"/>
                    </a:lnTo>
                    <a:lnTo>
                      <a:pt x="3353" y="1969"/>
                    </a:lnTo>
                    <a:lnTo>
                      <a:pt x="3355" y="1973"/>
                    </a:lnTo>
                    <a:lnTo>
                      <a:pt x="3357" y="1976"/>
                    </a:lnTo>
                    <a:lnTo>
                      <a:pt x="3359" y="1976"/>
                    </a:lnTo>
                    <a:lnTo>
                      <a:pt x="3361" y="1971"/>
                    </a:lnTo>
                    <a:lnTo>
                      <a:pt x="3363" y="1962"/>
                    </a:lnTo>
                    <a:lnTo>
                      <a:pt x="3365" y="1949"/>
                    </a:lnTo>
                    <a:lnTo>
                      <a:pt x="3367" y="1935"/>
                    </a:lnTo>
                    <a:lnTo>
                      <a:pt x="3367" y="1919"/>
                    </a:lnTo>
                    <a:lnTo>
                      <a:pt x="3369" y="1908"/>
                    </a:lnTo>
                    <a:lnTo>
                      <a:pt x="3372" y="1903"/>
                    </a:lnTo>
                    <a:lnTo>
                      <a:pt x="3374" y="1906"/>
                    </a:lnTo>
                    <a:lnTo>
                      <a:pt x="3376" y="1919"/>
                    </a:lnTo>
                    <a:lnTo>
                      <a:pt x="3378" y="1937"/>
                    </a:lnTo>
                    <a:lnTo>
                      <a:pt x="3380" y="1960"/>
                    </a:lnTo>
                    <a:lnTo>
                      <a:pt x="3382" y="1985"/>
                    </a:lnTo>
                    <a:lnTo>
                      <a:pt x="3382" y="2009"/>
                    </a:lnTo>
                    <a:lnTo>
                      <a:pt x="3384" y="2025"/>
                    </a:lnTo>
                    <a:lnTo>
                      <a:pt x="3386" y="2036"/>
                    </a:lnTo>
                    <a:lnTo>
                      <a:pt x="3388" y="2041"/>
                    </a:lnTo>
                    <a:lnTo>
                      <a:pt x="3390" y="2039"/>
                    </a:lnTo>
                    <a:lnTo>
                      <a:pt x="3393" y="2036"/>
                    </a:lnTo>
                    <a:lnTo>
                      <a:pt x="3395" y="2032"/>
                    </a:lnTo>
                    <a:lnTo>
                      <a:pt x="3397" y="2032"/>
                    </a:lnTo>
                    <a:lnTo>
                      <a:pt x="3397" y="2034"/>
                    </a:lnTo>
                    <a:lnTo>
                      <a:pt x="3399" y="2041"/>
                    </a:lnTo>
                    <a:lnTo>
                      <a:pt x="3401" y="2050"/>
                    </a:lnTo>
                    <a:lnTo>
                      <a:pt x="3403" y="2059"/>
                    </a:lnTo>
                    <a:lnTo>
                      <a:pt x="3405" y="2068"/>
                    </a:lnTo>
                    <a:lnTo>
                      <a:pt x="3407" y="2074"/>
                    </a:lnTo>
                    <a:lnTo>
                      <a:pt x="3409" y="2075"/>
                    </a:lnTo>
                    <a:lnTo>
                      <a:pt x="3411" y="2074"/>
                    </a:lnTo>
                    <a:lnTo>
                      <a:pt x="3411" y="2068"/>
                    </a:lnTo>
                    <a:lnTo>
                      <a:pt x="3414" y="2063"/>
                    </a:lnTo>
                    <a:lnTo>
                      <a:pt x="3416" y="2057"/>
                    </a:lnTo>
                    <a:lnTo>
                      <a:pt x="3418" y="2054"/>
                    </a:lnTo>
                    <a:lnTo>
                      <a:pt x="3420" y="2054"/>
                    </a:lnTo>
                    <a:lnTo>
                      <a:pt x="3422" y="2057"/>
                    </a:lnTo>
                    <a:lnTo>
                      <a:pt x="3424" y="2065"/>
                    </a:lnTo>
                    <a:lnTo>
                      <a:pt x="3426" y="2072"/>
                    </a:lnTo>
                    <a:lnTo>
                      <a:pt x="3426" y="2079"/>
                    </a:lnTo>
                    <a:lnTo>
                      <a:pt x="3428" y="2084"/>
                    </a:lnTo>
                    <a:lnTo>
                      <a:pt x="3430" y="2088"/>
                    </a:lnTo>
                    <a:lnTo>
                      <a:pt x="3432" y="2090"/>
                    </a:lnTo>
                    <a:lnTo>
                      <a:pt x="3435" y="2090"/>
                    </a:lnTo>
                    <a:lnTo>
                      <a:pt x="3437" y="2086"/>
                    </a:lnTo>
                    <a:lnTo>
                      <a:pt x="3439" y="2084"/>
                    </a:lnTo>
                    <a:lnTo>
                      <a:pt x="3439" y="2081"/>
                    </a:lnTo>
                    <a:lnTo>
                      <a:pt x="3441" y="2079"/>
                    </a:lnTo>
                    <a:lnTo>
                      <a:pt x="3443" y="2079"/>
                    </a:lnTo>
                    <a:lnTo>
                      <a:pt x="3445" y="2079"/>
                    </a:lnTo>
                    <a:lnTo>
                      <a:pt x="3447" y="2081"/>
                    </a:lnTo>
                    <a:lnTo>
                      <a:pt x="3449" y="2083"/>
                    </a:lnTo>
                    <a:lnTo>
                      <a:pt x="3451" y="2084"/>
                    </a:lnTo>
                    <a:lnTo>
                      <a:pt x="3453" y="2086"/>
                    </a:lnTo>
                    <a:lnTo>
                      <a:pt x="3453" y="2088"/>
                    </a:lnTo>
                    <a:lnTo>
                      <a:pt x="3456" y="2088"/>
                    </a:lnTo>
                    <a:lnTo>
                      <a:pt x="3458" y="2090"/>
                    </a:lnTo>
                    <a:lnTo>
                      <a:pt x="3460" y="2092"/>
                    </a:lnTo>
                    <a:lnTo>
                      <a:pt x="3462" y="2092"/>
                    </a:lnTo>
                    <a:lnTo>
                      <a:pt x="3464" y="2092"/>
                    </a:lnTo>
                    <a:lnTo>
                      <a:pt x="3466" y="2092"/>
                    </a:lnTo>
                    <a:lnTo>
                      <a:pt x="3468" y="2092"/>
                    </a:lnTo>
                    <a:lnTo>
                      <a:pt x="3468" y="2092"/>
                    </a:lnTo>
                    <a:lnTo>
                      <a:pt x="3470" y="2093"/>
                    </a:lnTo>
                    <a:lnTo>
                      <a:pt x="3472" y="2095"/>
                    </a:lnTo>
                    <a:lnTo>
                      <a:pt x="3474" y="2097"/>
                    </a:lnTo>
                    <a:lnTo>
                      <a:pt x="3477" y="2099"/>
                    </a:lnTo>
                    <a:lnTo>
                      <a:pt x="3479" y="2101"/>
                    </a:lnTo>
                    <a:lnTo>
                      <a:pt x="3481" y="2102"/>
                    </a:lnTo>
                    <a:lnTo>
                      <a:pt x="3483" y="2102"/>
                    </a:lnTo>
                    <a:lnTo>
                      <a:pt x="3483" y="2101"/>
                    </a:lnTo>
                    <a:lnTo>
                      <a:pt x="3485" y="2097"/>
                    </a:lnTo>
                    <a:lnTo>
                      <a:pt x="3487" y="2093"/>
                    </a:lnTo>
                    <a:lnTo>
                      <a:pt x="3489" y="2088"/>
                    </a:lnTo>
                    <a:lnTo>
                      <a:pt x="3491" y="2086"/>
                    </a:lnTo>
                    <a:lnTo>
                      <a:pt x="3493" y="2086"/>
                    </a:lnTo>
                    <a:lnTo>
                      <a:pt x="3495" y="2088"/>
                    </a:lnTo>
                    <a:lnTo>
                      <a:pt x="3498" y="2092"/>
                    </a:lnTo>
                    <a:lnTo>
                      <a:pt x="3498" y="2099"/>
                    </a:lnTo>
                    <a:lnTo>
                      <a:pt x="3500" y="2106"/>
                    </a:lnTo>
                    <a:lnTo>
                      <a:pt x="3502" y="2113"/>
                    </a:lnTo>
                    <a:lnTo>
                      <a:pt x="3504" y="2119"/>
                    </a:lnTo>
                    <a:lnTo>
                      <a:pt x="3506" y="2122"/>
                    </a:lnTo>
                    <a:lnTo>
                      <a:pt x="3508" y="2120"/>
                    </a:lnTo>
                    <a:lnTo>
                      <a:pt x="3510" y="2115"/>
                    </a:lnTo>
                    <a:lnTo>
                      <a:pt x="3512" y="2108"/>
                    </a:lnTo>
                    <a:lnTo>
                      <a:pt x="3512" y="2097"/>
                    </a:lnTo>
                    <a:lnTo>
                      <a:pt x="3514" y="2088"/>
                    </a:lnTo>
                    <a:lnTo>
                      <a:pt x="3516" y="2077"/>
                    </a:lnTo>
                    <a:lnTo>
                      <a:pt x="3519" y="2070"/>
                    </a:lnTo>
                    <a:lnTo>
                      <a:pt x="3521" y="2066"/>
                    </a:lnTo>
                    <a:lnTo>
                      <a:pt x="3523" y="2066"/>
                    </a:lnTo>
                    <a:lnTo>
                      <a:pt x="3525" y="2070"/>
                    </a:lnTo>
                    <a:lnTo>
                      <a:pt x="3527" y="2079"/>
                    </a:lnTo>
                    <a:lnTo>
                      <a:pt x="3527" y="2090"/>
                    </a:lnTo>
                    <a:lnTo>
                      <a:pt x="3529" y="2102"/>
                    </a:lnTo>
                    <a:lnTo>
                      <a:pt x="3531" y="2115"/>
                    </a:lnTo>
                    <a:lnTo>
                      <a:pt x="3533" y="2128"/>
                    </a:lnTo>
                    <a:lnTo>
                      <a:pt x="3535" y="2137"/>
                    </a:lnTo>
                    <a:lnTo>
                      <a:pt x="3537" y="2142"/>
                    </a:lnTo>
                    <a:lnTo>
                      <a:pt x="3539" y="2142"/>
                    </a:lnTo>
                    <a:lnTo>
                      <a:pt x="3542" y="2137"/>
                    </a:lnTo>
                    <a:lnTo>
                      <a:pt x="3542" y="2128"/>
                    </a:lnTo>
                    <a:lnTo>
                      <a:pt x="3544" y="2117"/>
                    </a:lnTo>
                    <a:lnTo>
                      <a:pt x="3546" y="2106"/>
                    </a:lnTo>
                    <a:lnTo>
                      <a:pt x="3548" y="2097"/>
                    </a:lnTo>
                    <a:lnTo>
                      <a:pt x="3550" y="2092"/>
                    </a:lnTo>
                    <a:lnTo>
                      <a:pt x="3552" y="2090"/>
                    </a:lnTo>
                    <a:lnTo>
                      <a:pt x="3554" y="2093"/>
                    </a:lnTo>
                    <a:lnTo>
                      <a:pt x="3556" y="2099"/>
                    </a:lnTo>
                    <a:lnTo>
                      <a:pt x="3556" y="2106"/>
                    </a:lnTo>
                    <a:lnTo>
                      <a:pt x="3558" y="2113"/>
                    </a:lnTo>
                    <a:lnTo>
                      <a:pt x="3560" y="2119"/>
                    </a:lnTo>
                    <a:lnTo>
                      <a:pt x="3563" y="2119"/>
                    </a:lnTo>
                    <a:lnTo>
                      <a:pt x="3565" y="2115"/>
                    </a:lnTo>
                    <a:lnTo>
                      <a:pt x="3567" y="2108"/>
                    </a:lnTo>
                    <a:lnTo>
                      <a:pt x="3569" y="2101"/>
                    </a:lnTo>
                    <a:lnTo>
                      <a:pt x="3571" y="2093"/>
                    </a:lnTo>
                    <a:lnTo>
                      <a:pt x="3571" y="2090"/>
                    </a:lnTo>
                    <a:lnTo>
                      <a:pt x="3573" y="2090"/>
                    </a:lnTo>
                    <a:lnTo>
                      <a:pt x="3575" y="2095"/>
                    </a:lnTo>
                    <a:lnTo>
                      <a:pt x="3577" y="2106"/>
                    </a:lnTo>
                    <a:lnTo>
                      <a:pt x="3579" y="2117"/>
                    </a:lnTo>
                    <a:lnTo>
                      <a:pt x="3581" y="2129"/>
                    </a:lnTo>
                    <a:lnTo>
                      <a:pt x="3584" y="2140"/>
                    </a:lnTo>
                    <a:lnTo>
                      <a:pt x="3586" y="2146"/>
                    </a:lnTo>
                    <a:lnTo>
                      <a:pt x="3586" y="2146"/>
                    </a:lnTo>
                    <a:lnTo>
                      <a:pt x="3588" y="2142"/>
                    </a:lnTo>
                    <a:lnTo>
                      <a:pt x="3590" y="2135"/>
                    </a:lnTo>
                    <a:lnTo>
                      <a:pt x="3592" y="2124"/>
                    </a:lnTo>
                    <a:lnTo>
                      <a:pt x="3594" y="2115"/>
                    </a:lnTo>
                    <a:lnTo>
                      <a:pt x="3596" y="2106"/>
                    </a:lnTo>
                    <a:lnTo>
                      <a:pt x="3598" y="2102"/>
                    </a:lnTo>
                    <a:lnTo>
                      <a:pt x="3600" y="2099"/>
                    </a:lnTo>
                    <a:lnTo>
                      <a:pt x="3600" y="2101"/>
                    </a:lnTo>
                    <a:lnTo>
                      <a:pt x="3602" y="2106"/>
                    </a:lnTo>
                    <a:lnTo>
                      <a:pt x="3605" y="2111"/>
                    </a:lnTo>
                    <a:lnTo>
                      <a:pt x="3607" y="2119"/>
                    </a:lnTo>
                    <a:lnTo>
                      <a:pt x="3609" y="2128"/>
                    </a:lnTo>
                    <a:lnTo>
                      <a:pt x="3611" y="2135"/>
                    </a:lnTo>
                    <a:lnTo>
                      <a:pt x="3613" y="2144"/>
                    </a:lnTo>
                    <a:lnTo>
                      <a:pt x="3615" y="2149"/>
                    </a:lnTo>
                    <a:lnTo>
                      <a:pt x="3615" y="2155"/>
                    </a:lnTo>
                    <a:lnTo>
                      <a:pt x="3617" y="2156"/>
                    </a:lnTo>
                    <a:lnTo>
                      <a:pt x="3619" y="2155"/>
                    </a:lnTo>
                    <a:lnTo>
                      <a:pt x="3621" y="2149"/>
                    </a:lnTo>
                    <a:lnTo>
                      <a:pt x="3623" y="2142"/>
                    </a:lnTo>
                    <a:lnTo>
                      <a:pt x="3626" y="2131"/>
                    </a:lnTo>
                    <a:lnTo>
                      <a:pt x="3628" y="2120"/>
                    </a:lnTo>
                    <a:lnTo>
                      <a:pt x="3630" y="2111"/>
                    </a:lnTo>
                    <a:lnTo>
                      <a:pt x="3630" y="2106"/>
                    </a:lnTo>
                    <a:lnTo>
                      <a:pt x="3632" y="2104"/>
                    </a:lnTo>
                    <a:lnTo>
                      <a:pt x="3634" y="2108"/>
                    </a:lnTo>
                    <a:lnTo>
                      <a:pt x="3636" y="2117"/>
                    </a:lnTo>
                    <a:lnTo>
                      <a:pt x="3638" y="2129"/>
                    </a:lnTo>
                    <a:lnTo>
                      <a:pt x="3640" y="2144"/>
                    </a:lnTo>
                    <a:lnTo>
                      <a:pt x="3642" y="2156"/>
                    </a:lnTo>
                    <a:lnTo>
                      <a:pt x="3644" y="2165"/>
                    </a:lnTo>
                    <a:lnTo>
                      <a:pt x="3644" y="2171"/>
                    </a:lnTo>
                    <a:lnTo>
                      <a:pt x="3647" y="2171"/>
                    </a:lnTo>
                    <a:lnTo>
                      <a:pt x="3649" y="2165"/>
                    </a:lnTo>
                    <a:lnTo>
                      <a:pt x="3651" y="2158"/>
                    </a:lnTo>
                    <a:lnTo>
                      <a:pt x="3653" y="2149"/>
                    </a:lnTo>
                    <a:lnTo>
                      <a:pt x="3655" y="2142"/>
                    </a:lnTo>
                    <a:lnTo>
                      <a:pt x="3657" y="2137"/>
                    </a:lnTo>
                    <a:lnTo>
                      <a:pt x="3659" y="2133"/>
                    </a:lnTo>
                    <a:lnTo>
                      <a:pt x="3659" y="2131"/>
                    </a:lnTo>
                    <a:lnTo>
                      <a:pt x="3661" y="2133"/>
                    </a:lnTo>
                    <a:lnTo>
                      <a:pt x="3663" y="2135"/>
                    </a:lnTo>
                    <a:lnTo>
                      <a:pt x="3665" y="2137"/>
                    </a:lnTo>
                    <a:lnTo>
                      <a:pt x="3668" y="2138"/>
                    </a:lnTo>
                    <a:lnTo>
                      <a:pt x="3670" y="2140"/>
                    </a:lnTo>
                    <a:lnTo>
                      <a:pt x="3672" y="2140"/>
                    </a:lnTo>
                    <a:lnTo>
                      <a:pt x="3674" y="2140"/>
                    </a:lnTo>
                    <a:lnTo>
                      <a:pt x="3674" y="2138"/>
                    </a:lnTo>
                    <a:lnTo>
                      <a:pt x="3676" y="2138"/>
                    </a:lnTo>
                    <a:lnTo>
                      <a:pt x="3678" y="2138"/>
                    </a:lnTo>
                    <a:lnTo>
                      <a:pt x="3680" y="2138"/>
                    </a:lnTo>
                    <a:lnTo>
                      <a:pt x="3682" y="2137"/>
                    </a:lnTo>
                    <a:lnTo>
                      <a:pt x="3684" y="2137"/>
                    </a:lnTo>
                    <a:lnTo>
                      <a:pt x="3686" y="2135"/>
                    </a:lnTo>
                    <a:lnTo>
                      <a:pt x="3689" y="2133"/>
                    </a:lnTo>
                    <a:lnTo>
                      <a:pt x="3689" y="2133"/>
                    </a:lnTo>
                    <a:lnTo>
                      <a:pt x="3691" y="2135"/>
                    </a:lnTo>
                    <a:lnTo>
                      <a:pt x="3693" y="2138"/>
                    </a:lnTo>
                    <a:lnTo>
                      <a:pt x="3695" y="2144"/>
                    </a:lnTo>
                    <a:lnTo>
                      <a:pt x="3697" y="2149"/>
                    </a:lnTo>
                    <a:lnTo>
                      <a:pt x="3699" y="2155"/>
                    </a:lnTo>
                    <a:lnTo>
                      <a:pt x="3701" y="2160"/>
                    </a:lnTo>
                    <a:lnTo>
                      <a:pt x="3703" y="2162"/>
                    </a:lnTo>
                    <a:lnTo>
                      <a:pt x="3703" y="2160"/>
                    </a:lnTo>
                    <a:lnTo>
                      <a:pt x="3705" y="2155"/>
                    </a:lnTo>
                    <a:lnTo>
                      <a:pt x="3707" y="2146"/>
                    </a:lnTo>
                    <a:lnTo>
                      <a:pt x="3710" y="2138"/>
                    </a:lnTo>
                    <a:lnTo>
                      <a:pt x="3712" y="2129"/>
                    </a:lnTo>
                    <a:lnTo>
                      <a:pt x="3714" y="2124"/>
                    </a:lnTo>
                    <a:lnTo>
                      <a:pt x="3716" y="2124"/>
                    </a:lnTo>
                    <a:lnTo>
                      <a:pt x="3718" y="2126"/>
                    </a:lnTo>
                    <a:lnTo>
                      <a:pt x="3718" y="2133"/>
                    </a:lnTo>
                    <a:lnTo>
                      <a:pt x="3720" y="2140"/>
                    </a:lnTo>
                    <a:lnTo>
                      <a:pt x="3722" y="2149"/>
                    </a:lnTo>
                    <a:lnTo>
                      <a:pt x="3724" y="2155"/>
                    </a:lnTo>
                    <a:lnTo>
                      <a:pt x="3726" y="2156"/>
                    </a:lnTo>
                    <a:lnTo>
                      <a:pt x="3728" y="2156"/>
                    </a:lnTo>
                    <a:lnTo>
                      <a:pt x="3731" y="2153"/>
                    </a:lnTo>
                    <a:lnTo>
                      <a:pt x="3733" y="2146"/>
                    </a:lnTo>
                    <a:lnTo>
                      <a:pt x="3733" y="2140"/>
                    </a:lnTo>
                    <a:lnTo>
                      <a:pt x="3735" y="2135"/>
                    </a:lnTo>
                    <a:lnTo>
                      <a:pt x="3737" y="2133"/>
                    </a:lnTo>
                    <a:lnTo>
                      <a:pt x="3739" y="2133"/>
                    </a:lnTo>
                    <a:lnTo>
                      <a:pt x="3741" y="2135"/>
                    </a:lnTo>
                    <a:lnTo>
                      <a:pt x="3743" y="2138"/>
                    </a:lnTo>
                    <a:lnTo>
                      <a:pt x="3745" y="2142"/>
                    </a:lnTo>
                    <a:lnTo>
                      <a:pt x="3747" y="2144"/>
                    </a:lnTo>
                    <a:lnTo>
                      <a:pt x="3747" y="2144"/>
                    </a:lnTo>
                    <a:lnTo>
                      <a:pt x="3749" y="2142"/>
                    </a:lnTo>
                    <a:lnTo>
                      <a:pt x="3752" y="2138"/>
                    </a:lnTo>
                    <a:lnTo>
                      <a:pt x="3754" y="2133"/>
                    </a:lnTo>
                    <a:lnTo>
                      <a:pt x="3756" y="2129"/>
                    </a:lnTo>
                    <a:lnTo>
                      <a:pt x="3758" y="2126"/>
                    </a:lnTo>
                    <a:lnTo>
                      <a:pt x="3760" y="2126"/>
                    </a:lnTo>
                    <a:lnTo>
                      <a:pt x="3762" y="2128"/>
                    </a:lnTo>
                    <a:lnTo>
                      <a:pt x="3762" y="2133"/>
                    </a:lnTo>
                    <a:lnTo>
                      <a:pt x="3764" y="2140"/>
                    </a:lnTo>
                    <a:lnTo>
                      <a:pt x="3766" y="2151"/>
                    </a:lnTo>
                    <a:lnTo>
                      <a:pt x="3768" y="2160"/>
                    </a:lnTo>
                    <a:lnTo>
                      <a:pt x="3770" y="2171"/>
                    </a:lnTo>
                    <a:lnTo>
                      <a:pt x="3773" y="2180"/>
                    </a:lnTo>
                    <a:lnTo>
                      <a:pt x="3775" y="2185"/>
                    </a:lnTo>
                    <a:lnTo>
                      <a:pt x="3777" y="2187"/>
                    </a:lnTo>
                    <a:lnTo>
                      <a:pt x="3777" y="2185"/>
                    </a:lnTo>
                    <a:lnTo>
                      <a:pt x="3779" y="2182"/>
                    </a:lnTo>
                    <a:lnTo>
                      <a:pt x="3781" y="2173"/>
                    </a:lnTo>
                    <a:lnTo>
                      <a:pt x="3783" y="2164"/>
                    </a:lnTo>
                    <a:lnTo>
                      <a:pt x="3785" y="2153"/>
                    </a:lnTo>
                    <a:lnTo>
                      <a:pt x="3787" y="2144"/>
                    </a:lnTo>
                    <a:lnTo>
                      <a:pt x="3789" y="2137"/>
                    </a:lnTo>
                    <a:lnTo>
                      <a:pt x="3791" y="2133"/>
                    </a:lnTo>
                    <a:lnTo>
                      <a:pt x="3791" y="2133"/>
                    </a:lnTo>
                    <a:lnTo>
                      <a:pt x="3794" y="2137"/>
                    </a:lnTo>
                    <a:lnTo>
                      <a:pt x="3796" y="2142"/>
                    </a:lnTo>
                    <a:lnTo>
                      <a:pt x="3798" y="2149"/>
                    </a:lnTo>
                    <a:lnTo>
                      <a:pt x="3800" y="2155"/>
                    </a:lnTo>
                    <a:lnTo>
                      <a:pt x="3802" y="2158"/>
                    </a:lnTo>
                    <a:lnTo>
                      <a:pt x="3804" y="2158"/>
                    </a:lnTo>
                    <a:lnTo>
                      <a:pt x="3806" y="2155"/>
                    </a:lnTo>
                    <a:lnTo>
                      <a:pt x="3806" y="2149"/>
                    </a:lnTo>
                    <a:lnTo>
                      <a:pt x="3808" y="2140"/>
                    </a:lnTo>
                    <a:lnTo>
                      <a:pt x="3810" y="2131"/>
                    </a:lnTo>
                    <a:lnTo>
                      <a:pt x="3812" y="2126"/>
                    </a:lnTo>
                    <a:lnTo>
                      <a:pt x="3814" y="2122"/>
                    </a:lnTo>
                    <a:lnTo>
                      <a:pt x="3817" y="2122"/>
                    </a:lnTo>
                    <a:lnTo>
                      <a:pt x="3819" y="2126"/>
                    </a:lnTo>
                    <a:lnTo>
                      <a:pt x="3821" y="2135"/>
                    </a:lnTo>
                    <a:lnTo>
                      <a:pt x="3821" y="2144"/>
                    </a:lnTo>
                    <a:lnTo>
                      <a:pt x="3823" y="2153"/>
                    </a:lnTo>
                    <a:lnTo>
                      <a:pt x="3825" y="2162"/>
                    </a:lnTo>
                    <a:lnTo>
                      <a:pt x="3827" y="2167"/>
                    </a:lnTo>
                    <a:lnTo>
                      <a:pt x="3829" y="2173"/>
                    </a:lnTo>
                    <a:lnTo>
                      <a:pt x="3831" y="2176"/>
                    </a:lnTo>
                    <a:lnTo>
                      <a:pt x="3833" y="2180"/>
                    </a:lnTo>
                    <a:lnTo>
                      <a:pt x="3833" y="2182"/>
                    </a:lnTo>
                    <a:lnTo>
                      <a:pt x="3835" y="2185"/>
                    </a:lnTo>
                    <a:lnTo>
                      <a:pt x="3838" y="2189"/>
                    </a:lnTo>
                    <a:lnTo>
                      <a:pt x="3840" y="2192"/>
                    </a:lnTo>
                    <a:lnTo>
                      <a:pt x="3842" y="2194"/>
                    </a:lnTo>
                    <a:lnTo>
                      <a:pt x="3844" y="2196"/>
                    </a:lnTo>
                    <a:lnTo>
                      <a:pt x="3846" y="2198"/>
                    </a:lnTo>
                    <a:lnTo>
                      <a:pt x="3848" y="2196"/>
                    </a:lnTo>
                    <a:lnTo>
                      <a:pt x="3848" y="2192"/>
                    </a:lnTo>
                    <a:lnTo>
                      <a:pt x="3850" y="2187"/>
                    </a:lnTo>
                    <a:lnTo>
                      <a:pt x="3852" y="2182"/>
                    </a:lnTo>
                    <a:lnTo>
                      <a:pt x="3854" y="2174"/>
                    </a:lnTo>
                    <a:lnTo>
                      <a:pt x="3856" y="2169"/>
                    </a:lnTo>
                    <a:lnTo>
                      <a:pt x="3859" y="2164"/>
                    </a:lnTo>
                    <a:lnTo>
                      <a:pt x="3861" y="2158"/>
                    </a:lnTo>
                    <a:lnTo>
                      <a:pt x="3863" y="2156"/>
                    </a:lnTo>
                    <a:lnTo>
                      <a:pt x="3863" y="2155"/>
                    </a:lnTo>
                    <a:lnTo>
                      <a:pt x="3865" y="2155"/>
                    </a:lnTo>
                    <a:lnTo>
                      <a:pt x="3867" y="2158"/>
                    </a:lnTo>
                    <a:lnTo>
                      <a:pt x="3869" y="2162"/>
                    </a:lnTo>
                    <a:lnTo>
                      <a:pt x="3871" y="2167"/>
                    </a:lnTo>
                    <a:lnTo>
                      <a:pt x="3873" y="2173"/>
                    </a:lnTo>
                    <a:lnTo>
                      <a:pt x="3875" y="2178"/>
                    </a:lnTo>
                    <a:lnTo>
                      <a:pt x="3877" y="2180"/>
                    </a:lnTo>
                    <a:lnTo>
                      <a:pt x="3877" y="2182"/>
                    </a:lnTo>
                    <a:lnTo>
                      <a:pt x="3880" y="2180"/>
                    </a:lnTo>
                    <a:lnTo>
                      <a:pt x="3882" y="2174"/>
                    </a:lnTo>
                    <a:lnTo>
                      <a:pt x="3884" y="2169"/>
                    </a:lnTo>
                    <a:lnTo>
                      <a:pt x="3886" y="2160"/>
                    </a:lnTo>
                    <a:lnTo>
                      <a:pt x="3888" y="2151"/>
                    </a:lnTo>
                    <a:lnTo>
                      <a:pt x="3890" y="2146"/>
                    </a:lnTo>
                    <a:lnTo>
                      <a:pt x="3892" y="2140"/>
                    </a:lnTo>
                    <a:lnTo>
                      <a:pt x="3892" y="2138"/>
                    </a:lnTo>
                    <a:lnTo>
                      <a:pt x="3894" y="2140"/>
                    </a:lnTo>
                    <a:lnTo>
                      <a:pt x="3896" y="2146"/>
                    </a:lnTo>
                    <a:lnTo>
                      <a:pt x="3898" y="2151"/>
                    </a:lnTo>
                    <a:lnTo>
                      <a:pt x="3901" y="2158"/>
                    </a:lnTo>
                    <a:lnTo>
                      <a:pt x="3903" y="2164"/>
                    </a:lnTo>
                    <a:lnTo>
                      <a:pt x="3905" y="2169"/>
                    </a:lnTo>
                    <a:lnTo>
                      <a:pt x="3907" y="2174"/>
                    </a:lnTo>
                    <a:lnTo>
                      <a:pt x="3907" y="2178"/>
                    </a:lnTo>
                    <a:lnTo>
                      <a:pt x="3909" y="2180"/>
                    </a:lnTo>
                    <a:lnTo>
                      <a:pt x="3911" y="2182"/>
                    </a:lnTo>
                    <a:lnTo>
                      <a:pt x="3913" y="2183"/>
                    </a:lnTo>
                    <a:lnTo>
                      <a:pt x="3915" y="2183"/>
                    </a:lnTo>
                    <a:lnTo>
                      <a:pt x="3917" y="2183"/>
                    </a:lnTo>
                    <a:lnTo>
                      <a:pt x="3919" y="2180"/>
                    </a:lnTo>
                    <a:lnTo>
                      <a:pt x="3922" y="2173"/>
                    </a:lnTo>
                    <a:lnTo>
                      <a:pt x="3922" y="2164"/>
                    </a:lnTo>
                    <a:lnTo>
                      <a:pt x="3924" y="2155"/>
                    </a:lnTo>
                    <a:lnTo>
                      <a:pt x="3926" y="2144"/>
                    </a:lnTo>
                    <a:lnTo>
                      <a:pt x="3928" y="2137"/>
                    </a:lnTo>
                    <a:lnTo>
                      <a:pt x="3930" y="2131"/>
                    </a:lnTo>
                    <a:lnTo>
                      <a:pt x="3932" y="2131"/>
                    </a:lnTo>
                    <a:lnTo>
                      <a:pt x="3934" y="2137"/>
                    </a:lnTo>
                    <a:lnTo>
                      <a:pt x="3936" y="2146"/>
                    </a:lnTo>
                    <a:lnTo>
                      <a:pt x="3936" y="2156"/>
                    </a:lnTo>
                    <a:lnTo>
                      <a:pt x="3938" y="2169"/>
                    </a:lnTo>
                    <a:lnTo>
                      <a:pt x="3940" y="2178"/>
                    </a:lnTo>
                    <a:lnTo>
                      <a:pt x="3943" y="2185"/>
                    </a:lnTo>
                    <a:lnTo>
                      <a:pt x="3945" y="2185"/>
                    </a:lnTo>
                    <a:lnTo>
                      <a:pt x="3947" y="2182"/>
                    </a:lnTo>
                    <a:lnTo>
                      <a:pt x="3949" y="2174"/>
                    </a:lnTo>
                    <a:lnTo>
                      <a:pt x="3951" y="2165"/>
                    </a:lnTo>
                    <a:lnTo>
                      <a:pt x="3951" y="2158"/>
                    </a:lnTo>
                    <a:lnTo>
                      <a:pt x="3953" y="2151"/>
                    </a:lnTo>
                    <a:lnTo>
                      <a:pt x="3955" y="2149"/>
                    </a:lnTo>
                    <a:lnTo>
                      <a:pt x="3957" y="2151"/>
                    </a:lnTo>
                    <a:lnTo>
                      <a:pt x="3959" y="2156"/>
                    </a:lnTo>
                    <a:lnTo>
                      <a:pt x="3961" y="2164"/>
                    </a:lnTo>
                    <a:lnTo>
                      <a:pt x="3964" y="2171"/>
                    </a:lnTo>
                    <a:lnTo>
                      <a:pt x="3966" y="2176"/>
                    </a:lnTo>
                    <a:lnTo>
                      <a:pt x="3966" y="2182"/>
                    </a:lnTo>
                    <a:lnTo>
                      <a:pt x="3968" y="2182"/>
                    </a:lnTo>
                    <a:lnTo>
                      <a:pt x="3970" y="2180"/>
                    </a:lnTo>
                    <a:lnTo>
                      <a:pt x="3972" y="2176"/>
                    </a:lnTo>
                    <a:lnTo>
                      <a:pt x="3974" y="2173"/>
                    </a:lnTo>
                    <a:lnTo>
                      <a:pt x="3976" y="2167"/>
                    </a:lnTo>
                    <a:lnTo>
                      <a:pt x="3978" y="2164"/>
                    </a:lnTo>
                    <a:lnTo>
                      <a:pt x="3980" y="2162"/>
                    </a:lnTo>
                    <a:lnTo>
                      <a:pt x="3980" y="2160"/>
                    </a:lnTo>
                    <a:lnTo>
                      <a:pt x="3982" y="2160"/>
                    </a:lnTo>
                    <a:lnTo>
                      <a:pt x="3985" y="2162"/>
                    </a:lnTo>
                    <a:lnTo>
                      <a:pt x="3987" y="2164"/>
                    </a:lnTo>
                    <a:lnTo>
                      <a:pt x="3989" y="2167"/>
                    </a:lnTo>
                    <a:lnTo>
                      <a:pt x="3991" y="2169"/>
                    </a:lnTo>
                    <a:lnTo>
                      <a:pt x="3993" y="2173"/>
                    </a:lnTo>
                    <a:lnTo>
                      <a:pt x="3995" y="2174"/>
                    </a:lnTo>
                    <a:lnTo>
                      <a:pt x="3995" y="2176"/>
                    </a:lnTo>
                    <a:lnTo>
                      <a:pt x="3997" y="2176"/>
                    </a:lnTo>
                    <a:lnTo>
                      <a:pt x="3999" y="2174"/>
                    </a:lnTo>
                    <a:lnTo>
                      <a:pt x="4001" y="2171"/>
                    </a:lnTo>
                    <a:lnTo>
                      <a:pt x="4003" y="2165"/>
                    </a:lnTo>
                    <a:lnTo>
                      <a:pt x="4006" y="2158"/>
                    </a:lnTo>
                    <a:lnTo>
                      <a:pt x="4008" y="2151"/>
                    </a:lnTo>
                    <a:lnTo>
                      <a:pt x="4010" y="2146"/>
                    </a:lnTo>
                    <a:lnTo>
                      <a:pt x="4010" y="2142"/>
                    </a:lnTo>
                    <a:lnTo>
                      <a:pt x="4012" y="2142"/>
                    </a:lnTo>
                    <a:lnTo>
                      <a:pt x="4014" y="2144"/>
                    </a:lnTo>
                    <a:lnTo>
                      <a:pt x="4016" y="2147"/>
                    </a:lnTo>
                    <a:lnTo>
                      <a:pt x="4018" y="2155"/>
                    </a:lnTo>
                    <a:lnTo>
                      <a:pt x="4020" y="2162"/>
                    </a:lnTo>
                    <a:lnTo>
                      <a:pt x="4022" y="2169"/>
                    </a:lnTo>
                    <a:lnTo>
                      <a:pt x="4024" y="2173"/>
                    </a:lnTo>
                    <a:lnTo>
                      <a:pt x="4024" y="2174"/>
                    </a:lnTo>
                    <a:lnTo>
                      <a:pt x="4027" y="2174"/>
                    </a:lnTo>
                    <a:lnTo>
                      <a:pt x="4029" y="2173"/>
                    </a:lnTo>
                    <a:lnTo>
                      <a:pt x="4031" y="2171"/>
                    </a:lnTo>
                    <a:lnTo>
                      <a:pt x="4033" y="2169"/>
                    </a:lnTo>
                    <a:lnTo>
                      <a:pt x="4035" y="2169"/>
                    </a:lnTo>
                    <a:lnTo>
                      <a:pt x="4037" y="2171"/>
                    </a:lnTo>
                    <a:lnTo>
                      <a:pt x="4039" y="2173"/>
                    </a:lnTo>
                    <a:lnTo>
                      <a:pt x="4039" y="2176"/>
                    </a:lnTo>
                    <a:lnTo>
                      <a:pt x="4041" y="2180"/>
                    </a:lnTo>
                    <a:lnTo>
                      <a:pt x="4043" y="2182"/>
                    </a:lnTo>
                    <a:lnTo>
                      <a:pt x="4045" y="2182"/>
                    </a:lnTo>
                    <a:lnTo>
                      <a:pt x="4048" y="2182"/>
                    </a:lnTo>
                    <a:lnTo>
                      <a:pt x="4050" y="2178"/>
                    </a:lnTo>
                    <a:lnTo>
                      <a:pt x="4052" y="2173"/>
                    </a:lnTo>
                    <a:lnTo>
                      <a:pt x="4054" y="2169"/>
                    </a:lnTo>
                    <a:lnTo>
                      <a:pt x="4054" y="2164"/>
                    </a:lnTo>
                    <a:lnTo>
                      <a:pt x="4056" y="2162"/>
                    </a:lnTo>
                    <a:lnTo>
                      <a:pt x="4058" y="2160"/>
                    </a:lnTo>
                    <a:lnTo>
                      <a:pt x="4060" y="2160"/>
                    </a:lnTo>
                    <a:lnTo>
                      <a:pt x="4062" y="2162"/>
                    </a:lnTo>
                    <a:lnTo>
                      <a:pt x="4064" y="2165"/>
                    </a:lnTo>
                    <a:lnTo>
                      <a:pt x="4066" y="2171"/>
                    </a:lnTo>
                    <a:lnTo>
                      <a:pt x="4069" y="2174"/>
                    </a:lnTo>
                    <a:lnTo>
                      <a:pt x="4069" y="2180"/>
                    </a:lnTo>
                    <a:lnTo>
                      <a:pt x="4071" y="2182"/>
                    </a:lnTo>
                    <a:lnTo>
                      <a:pt x="4073" y="2183"/>
                    </a:lnTo>
                    <a:lnTo>
                      <a:pt x="4075" y="2182"/>
                    </a:lnTo>
                    <a:lnTo>
                      <a:pt x="4077" y="2178"/>
                    </a:lnTo>
                    <a:lnTo>
                      <a:pt x="4079" y="2173"/>
                    </a:lnTo>
                    <a:lnTo>
                      <a:pt x="4081" y="2165"/>
                    </a:lnTo>
                    <a:lnTo>
                      <a:pt x="4083" y="2156"/>
                    </a:lnTo>
                    <a:lnTo>
                      <a:pt x="4083" y="2151"/>
                    </a:lnTo>
                    <a:lnTo>
                      <a:pt x="4085" y="2146"/>
                    </a:lnTo>
                    <a:lnTo>
                      <a:pt x="4087" y="2146"/>
                    </a:lnTo>
                    <a:lnTo>
                      <a:pt x="4090" y="2147"/>
                    </a:lnTo>
                    <a:lnTo>
                      <a:pt x="4092" y="2155"/>
                    </a:lnTo>
                    <a:lnTo>
                      <a:pt x="4094" y="2164"/>
                    </a:lnTo>
                    <a:lnTo>
                      <a:pt x="4096" y="2173"/>
                    </a:lnTo>
                    <a:lnTo>
                      <a:pt x="4098" y="2182"/>
                    </a:lnTo>
                    <a:lnTo>
                      <a:pt x="4098" y="2189"/>
                    </a:lnTo>
                    <a:lnTo>
                      <a:pt x="4100" y="2191"/>
                    </a:lnTo>
                    <a:lnTo>
                      <a:pt x="4102" y="2189"/>
                    </a:lnTo>
                    <a:lnTo>
                      <a:pt x="4104" y="2183"/>
                    </a:lnTo>
                    <a:lnTo>
                      <a:pt x="4106" y="2178"/>
                    </a:lnTo>
                    <a:lnTo>
                      <a:pt x="4108" y="2171"/>
                    </a:lnTo>
                    <a:lnTo>
                      <a:pt x="4110" y="2167"/>
                    </a:lnTo>
                    <a:lnTo>
                      <a:pt x="4113" y="2167"/>
                    </a:lnTo>
                    <a:lnTo>
                      <a:pt x="4113" y="2169"/>
                    </a:lnTo>
                    <a:lnTo>
                      <a:pt x="4115" y="2174"/>
                    </a:lnTo>
                    <a:lnTo>
                      <a:pt x="4117" y="2182"/>
                    </a:lnTo>
                    <a:lnTo>
                      <a:pt x="4119" y="2187"/>
                    </a:lnTo>
                    <a:lnTo>
                      <a:pt x="4121" y="2189"/>
                    </a:lnTo>
                    <a:lnTo>
                      <a:pt x="4123" y="2185"/>
                    </a:lnTo>
                    <a:lnTo>
                      <a:pt x="4125" y="2176"/>
                    </a:lnTo>
                    <a:lnTo>
                      <a:pt x="4127" y="2164"/>
                    </a:lnTo>
                    <a:lnTo>
                      <a:pt x="4127" y="2149"/>
                    </a:lnTo>
                    <a:lnTo>
                      <a:pt x="4129" y="2135"/>
                    </a:lnTo>
                    <a:lnTo>
                      <a:pt x="4131" y="2124"/>
                    </a:lnTo>
                    <a:lnTo>
                      <a:pt x="4134" y="2119"/>
                    </a:lnTo>
                    <a:lnTo>
                      <a:pt x="4136" y="2120"/>
                    </a:lnTo>
                    <a:lnTo>
                      <a:pt x="4138" y="2128"/>
                    </a:lnTo>
                    <a:lnTo>
                      <a:pt x="4140" y="2138"/>
                    </a:lnTo>
                    <a:lnTo>
                      <a:pt x="4142" y="2153"/>
                    </a:lnTo>
                    <a:lnTo>
                      <a:pt x="4142" y="2165"/>
                    </a:lnTo>
                    <a:lnTo>
                      <a:pt x="4144" y="2174"/>
                    </a:lnTo>
                    <a:lnTo>
                      <a:pt x="4146" y="2180"/>
                    </a:lnTo>
                    <a:lnTo>
                      <a:pt x="4148" y="2182"/>
                    </a:lnTo>
                    <a:lnTo>
                      <a:pt x="4150" y="2178"/>
                    </a:lnTo>
                    <a:lnTo>
                      <a:pt x="4152" y="2173"/>
                    </a:lnTo>
                    <a:lnTo>
                      <a:pt x="4155" y="2164"/>
                    </a:lnTo>
                    <a:lnTo>
                      <a:pt x="4157" y="2156"/>
                    </a:lnTo>
                    <a:lnTo>
                      <a:pt x="4157" y="2151"/>
                    </a:lnTo>
                    <a:lnTo>
                      <a:pt x="4159" y="2144"/>
                    </a:lnTo>
                    <a:lnTo>
                      <a:pt x="4161" y="2140"/>
                    </a:lnTo>
                    <a:lnTo>
                      <a:pt x="4163" y="2138"/>
                    </a:lnTo>
                    <a:lnTo>
                      <a:pt x="4165" y="2137"/>
                    </a:lnTo>
                    <a:lnTo>
                      <a:pt x="4167" y="2137"/>
                    </a:lnTo>
                    <a:lnTo>
                      <a:pt x="4169" y="2137"/>
                    </a:lnTo>
                    <a:lnTo>
                      <a:pt x="4171" y="2140"/>
                    </a:lnTo>
                    <a:lnTo>
                      <a:pt x="4171" y="2146"/>
                    </a:lnTo>
                    <a:lnTo>
                      <a:pt x="4173" y="2153"/>
                    </a:lnTo>
                    <a:lnTo>
                      <a:pt x="4176" y="2162"/>
                    </a:lnTo>
                    <a:lnTo>
                      <a:pt x="4178" y="2173"/>
                    </a:lnTo>
                    <a:lnTo>
                      <a:pt x="4180" y="2182"/>
                    </a:lnTo>
                    <a:lnTo>
                      <a:pt x="4182" y="2187"/>
                    </a:lnTo>
                    <a:lnTo>
                      <a:pt x="4184" y="2191"/>
                    </a:lnTo>
                    <a:lnTo>
                      <a:pt x="4186" y="2191"/>
                    </a:lnTo>
                    <a:lnTo>
                      <a:pt x="4186" y="2187"/>
                    </a:lnTo>
                    <a:lnTo>
                      <a:pt x="4188" y="2180"/>
                    </a:lnTo>
                    <a:lnTo>
                      <a:pt x="4190" y="2171"/>
                    </a:lnTo>
                    <a:lnTo>
                      <a:pt x="4192" y="2162"/>
                    </a:lnTo>
                    <a:lnTo>
                      <a:pt x="4194" y="2156"/>
                    </a:lnTo>
                    <a:lnTo>
                      <a:pt x="4197" y="2153"/>
                    </a:lnTo>
                    <a:lnTo>
                      <a:pt x="4199" y="2153"/>
                    </a:lnTo>
                    <a:lnTo>
                      <a:pt x="4201" y="2156"/>
                    </a:lnTo>
                    <a:lnTo>
                      <a:pt x="4201" y="2162"/>
                    </a:lnTo>
                    <a:lnTo>
                      <a:pt x="4203" y="2169"/>
                    </a:lnTo>
                    <a:lnTo>
                      <a:pt x="4205" y="2174"/>
                    </a:lnTo>
                    <a:lnTo>
                      <a:pt x="4207" y="2178"/>
                    </a:lnTo>
                    <a:lnTo>
                      <a:pt x="4209" y="2180"/>
                    </a:lnTo>
                    <a:lnTo>
                      <a:pt x="4211" y="2178"/>
                    </a:lnTo>
                    <a:lnTo>
                      <a:pt x="4213" y="2174"/>
                    </a:lnTo>
                    <a:lnTo>
                      <a:pt x="4215" y="2169"/>
                    </a:lnTo>
                    <a:lnTo>
                      <a:pt x="4215" y="2164"/>
                    </a:lnTo>
                    <a:lnTo>
                      <a:pt x="4218" y="2160"/>
                    </a:lnTo>
                    <a:lnTo>
                      <a:pt x="4220" y="2156"/>
                    </a:lnTo>
                    <a:lnTo>
                      <a:pt x="4222" y="2155"/>
                    </a:lnTo>
                    <a:lnTo>
                      <a:pt x="4224" y="2155"/>
                    </a:lnTo>
                    <a:lnTo>
                      <a:pt x="4226" y="2155"/>
                    </a:lnTo>
                    <a:lnTo>
                      <a:pt x="4228" y="2155"/>
                    </a:lnTo>
                    <a:lnTo>
                      <a:pt x="4228" y="2156"/>
                    </a:lnTo>
                    <a:lnTo>
                      <a:pt x="4230" y="2156"/>
                    </a:lnTo>
                    <a:lnTo>
                      <a:pt x="4232" y="2156"/>
                    </a:lnTo>
                    <a:lnTo>
                      <a:pt x="4234" y="2155"/>
                    </a:lnTo>
                    <a:lnTo>
                      <a:pt x="4236" y="2155"/>
                    </a:lnTo>
                    <a:lnTo>
                      <a:pt x="4239" y="2155"/>
                    </a:lnTo>
                    <a:lnTo>
                      <a:pt x="4241" y="2155"/>
                    </a:lnTo>
                    <a:lnTo>
                      <a:pt x="4243" y="2156"/>
                    </a:lnTo>
                    <a:lnTo>
                      <a:pt x="4243" y="2160"/>
                    </a:lnTo>
                    <a:lnTo>
                      <a:pt x="4245" y="2165"/>
                    </a:lnTo>
                    <a:lnTo>
                      <a:pt x="4247" y="2169"/>
                    </a:lnTo>
                    <a:lnTo>
                      <a:pt x="4249" y="2173"/>
                    </a:lnTo>
                    <a:lnTo>
                      <a:pt x="4251" y="2176"/>
                    </a:lnTo>
                    <a:lnTo>
                      <a:pt x="4253" y="2178"/>
                    </a:lnTo>
                    <a:lnTo>
                      <a:pt x="4255" y="2176"/>
                    </a:lnTo>
                    <a:lnTo>
                      <a:pt x="4257" y="2173"/>
                    </a:lnTo>
                    <a:lnTo>
                      <a:pt x="4257" y="2167"/>
                    </a:lnTo>
                    <a:lnTo>
                      <a:pt x="4260" y="2162"/>
                    </a:lnTo>
                    <a:lnTo>
                      <a:pt x="4262" y="2156"/>
                    </a:lnTo>
                    <a:lnTo>
                      <a:pt x="4264" y="2153"/>
                    </a:lnTo>
                    <a:lnTo>
                      <a:pt x="4266" y="2151"/>
                    </a:lnTo>
                    <a:lnTo>
                      <a:pt x="4268" y="2155"/>
                    </a:lnTo>
                    <a:lnTo>
                      <a:pt x="4270" y="2160"/>
                    </a:lnTo>
                    <a:lnTo>
                      <a:pt x="4272" y="2165"/>
                    </a:lnTo>
                    <a:lnTo>
                      <a:pt x="4272" y="2173"/>
                    </a:lnTo>
                    <a:lnTo>
                      <a:pt x="4274" y="2178"/>
                    </a:lnTo>
                    <a:lnTo>
                      <a:pt x="4276" y="2180"/>
                    </a:lnTo>
                    <a:lnTo>
                      <a:pt x="4278" y="2178"/>
                    </a:lnTo>
                    <a:lnTo>
                      <a:pt x="4281" y="2173"/>
                    </a:lnTo>
                    <a:lnTo>
                      <a:pt x="4283" y="2164"/>
                    </a:lnTo>
                    <a:lnTo>
                      <a:pt x="4285" y="2153"/>
                    </a:lnTo>
                    <a:lnTo>
                      <a:pt x="4287" y="2144"/>
                    </a:lnTo>
                    <a:lnTo>
                      <a:pt x="4287" y="2137"/>
                    </a:lnTo>
                    <a:lnTo>
                      <a:pt x="4289" y="2135"/>
                    </a:lnTo>
                    <a:lnTo>
                      <a:pt x="4291" y="2137"/>
                    </a:lnTo>
                    <a:lnTo>
                      <a:pt x="4293" y="2144"/>
                    </a:lnTo>
                    <a:lnTo>
                      <a:pt x="4295" y="2153"/>
                    </a:lnTo>
                    <a:lnTo>
                      <a:pt x="4297" y="2160"/>
                    </a:lnTo>
                    <a:lnTo>
                      <a:pt x="4299" y="2167"/>
                    </a:lnTo>
                    <a:lnTo>
                      <a:pt x="4302" y="2171"/>
                    </a:lnTo>
                    <a:lnTo>
                      <a:pt x="4302" y="2169"/>
                    </a:lnTo>
                    <a:lnTo>
                      <a:pt x="4304" y="2165"/>
                    </a:lnTo>
                    <a:lnTo>
                      <a:pt x="4306" y="2160"/>
                    </a:lnTo>
                    <a:lnTo>
                      <a:pt x="4308" y="2155"/>
                    </a:lnTo>
                    <a:lnTo>
                      <a:pt x="4310" y="2149"/>
                    </a:lnTo>
                    <a:lnTo>
                      <a:pt x="4312" y="2149"/>
                    </a:lnTo>
                    <a:lnTo>
                      <a:pt x="4314" y="2151"/>
                    </a:lnTo>
                    <a:lnTo>
                      <a:pt x="4316" y="2156"/>
                    </a:lnTo>
                    <a:lnTo>
                      <a:pt x="4316" y="2164"/>
                    </a:lnTo>
                    <a:lnTo>
                      <a:pt x="4318" y="2169"/>
                    </a:lnTo>
                    <a:lnTo>
                      <a:pt x="4320" y="2173"/>
                    </a:lnTo>
                    <a:lnTo>
                      <a:pt x="4323" y="2173"/>
                    </a:lnTo>
                    <a:lnTo>
                      <a:pt x="4325" y="2171"/>
                    </a:lnTo>
                    <a:lnTo>
                      <a:pt x="4327" y="2167"/>
                    </a:lnTo>
                    <a:lnTo>
                      <a:pt x="4329" y="2162"/>
                    </a:lnTo>
                    <a:lnTo>
                      <a:pt x="4331" y="2158"/>
                    </a:lnTo>
                    <a:lnTo>
                      <a:pt x="4331" y="2158"/>
                    </a:lnTo>
                    <a:lnTo>
                      <a:pt x="4333" y="2160"/>
                    </a:lnTo>
                    <a:lnTo>
                      <a:pt x="4335" y="2165"/>
                    </a:lnTo>
                    <a:lnTo>
                      <a:pt x="4337" y="2173"/>
                    </a:lnTo>
                    <a:lnTo>
                      <a:pt x="4339" y="2180"/>
                    </a:lnTo>
                    <a:lnTo>
                      <a:pt x="4341" y="2183"/>
                    </a:lnTo>
                    <a:lnTo>
                      <a:pt x="4344" y="2185"/>
                    </a:lnTo>
                    <a:lnTo>
                      <a:pt x="4346" y="2183"/>
                    </a:lnTo>
                    <a:lnTo>
                      <a:pt x="4346" y="2178"/>
                    </a:lnTo>
                    <a:lnTo>
                      <a:pt x="4348" y="2169"/>
                    </a:lnTo>
                    <a:lnTo>
                      <a:pt x="4350" y="2162"/>
                    </a:lnTo>
                    <a:lnTo>
                      <a:pt x="4352" y="2158"/>
                    </a:lnTo>
                    <a:lnTo>
                      <a:pt x="4354" y="2156"/>
                    </a:lnTo>
                    <a:lnTo>
                      <a:pt x="4356" y="2158"/>
                    </a:lnTo>
                    <a:lnTo>
                      <a:pt x="4358" y="2165"/>
                    </a:lnTo>
                    <a:lnTo>
                      <a:pt x="4360" y="2174"/>
                    </a:lnTo>
                    <a:lnTo>
                      <a:pt x="4360" y="2183"/>
                    </a:lnTo>
                    <a:lnTo>
                      <a:pt x="4362" y="2191"/>
                    </a:lnTo>
                    <a:lnTo>
                      <a:pt x="4365" y="2196"/>
                    </a:lnTo>
                    <a:lnTo>
                      <a:pt x="4367" y="2200"/>
                    </a:lnTo>
                    <a:lnTo>
                      <a:pt x="4369" y="2198"/>
                    </a:lnTo>
                    <a:lnTo>
                      <a:pt x="4371" y="2192"/>
                    </a:lnTo>
                    <a:lnTo>
                      <a:pt x="4373" y="2187"/>
                    </a:lnTo>
                    <a:lnTo>
                      <a:pt x="4375" y="2180"/>
                    </a:lnTo>
                    <a:lnTo>
                      <a:pt x="4375" y="2174"/>
                    </a:lnTo>
                    <a:lnTo>
                      <a:pt x="4377" y="2173"/>
                    </a:lnTo>
                    <a:lnTo>
                      <a:pt x="4379" y="2173"/>
                    </a:lnTo>
                    <a:lnTo>
                      <a:pt x="4381" y="2174"/>
                    </a:lnTo>
                    <a:lnTo>
                      <a:pt x="4383" y="2178"/>
                    </a:lnTo>
                    <a:lnTo>
                      <a:pt x="4385" y="2183"/>
                    </a:lnTo>
                    <a:lnTo>
                      <a:pt x="4388" y="2187"/>
                    </a:lnTo>
                    <a:lnTo>
                      <a:pt x="4390" y="2189"/>
                    </a:lnTo>
                    <a:lnTo>
                      <a:pt x="4390" y="2189"/>
                    </a:lnTo>
                    <a:lnTo>
                      <a:pt x="4392" y="2185"/>
                    </a:lnTo>
                    <a:lnTo>
                      <a:pt x="4394" y="2182"/>
                    </a:lnTo>
                    <a:lnTo>
                      <a:pt x="4396" y="2174"/>
                    </a:lnTo>
                    <a:lnTo>
                      <a:pt x="4398" y="2167"/>
                    </a:lnTo>
                    <a:lnTo>
                      <a:pt x="4400" y="2160"/>
                    </a:lnTo>
                    <a:lnTo>
                      <a:pt x="4402" y="2155"/>
                    </a:lnTo>
                    <a:lnTo>
                      <a:pt x="4404" y="2149"/>
                    </a:lnTo>
                    <a:lnTo>
                      <a:pt x="4404" y="2147"/>
                    </a:lnTo>
                    <a:lnTo>
                      <a:pt x="4406" y="2149"/>
                    </a:lnTo>
                    <a:lnTo>
                      <a:pt x="4409" y="2153"/>
                    </a:lnTo>
                    <a:lnTo>
                      <a:pt x="4411" y="2158"/>
                    </a:lnTo>
                    <a:lnTo>
                      <a:pt x="4413" y="2164"/>
                    </a:lnTo>
                    <a:lnTo>
                      <a:pt x="4415" y="2169"/>
                    </a:lnTo>
                    <a:lnTo>
                      <a:pt x="4417" y="2173"/>
                    </a:lnTo>
                    <a:lnTo>
                      <a:pt x="4419" y="2174"/>
                    </a:lnTo>
                    <a:lnTo>
                      <a:pt x="4419" y="2174"/>
                    </a:lnTo>
                    <a:lnTo>
                      <a:pt x="4421" y="2173"/>
                    </a:lnTo>
                    <a:lnTo>
                      <a:pt x="4423" y="2171"/>
                    </a:lnTo>
                    <a:lnTo>
                      <a:pt x="4425" y="2169"/>
                    </a:lnTo>
                    <a:lnTo>
                      <a:pt x="4427" y="2169"/>
                    </a:lnTo>
                    <a:lnTo>
                      <a:pt x="4430" y="2171"/>
                    </a:lnTo>
                    <a:lnTo>
                      <a:pt x="4432" y="2174"/>
                    </a:lnTo>
                    <a:lnTo>
                      <a:pt x="4434" y="2180"/>
                    </a:lnTo>
                    <a:lnTo>
                      <a:pt x="4434" y="2185"/>
                    </a:lnTo>
                    <a:lnTo>
                      <a:pt x="4436" y="2189"/>
                    </a:lnTo>
                    <a:lnTo>
                      <a:pt x="4438" y="2189"/>
                    </a:lnTo>
                    <a:lnTo>
                      <a:pt x="4440" y="2187"/>
                    </a:lnTo>
                    <a:lnTo>
                      <a:pt x="4442" y="2182"/>
                    </a:lnTo>
                    <a:lnTo>
                      <a:pt x="4444" y="2173"/>
                    </a:lnTo>
                    <a:lnTo>
                      <a:pt x="4446" y="2162"/>
                    </a:lnTo>
                    <a:lnTo>
                      <a:pt x="4448" y="2149"/>
                    </a:lnTo>
                    <a:lnTo>
                      <a:pt x="4448" y="2140"/>
                    </a:lnTo>
                    <a:lnTo>
                      <a:pt x="4451" y="2133"/>
                    </a:lnTo>
                    <a:lnTo>
                      <a:pt x="4453" y="2129"/>
                    </a:lnTo>
                    <a:lnTo>
                      <a:pt x="4455" y="2129"/>
                    </a:lnTo>
                    <a:lnTo>
                      <a:pt x="4457" y="2131"/>
                    </a:lnTo>
                    <a:lnTo>
                      <a:pt x="4459" y="2137"/>
                    </a:lnTo>
                    <a:lnTo>
                      <a:pt x="4461" y="2142"/>
                    </a:lnTo>
                    <a:lnTo>
                      <a:pt x="4463" y="2147"/>
                    </a:lnTo>
                    <a:lnTo>
                      <a:pt x="4463" y="2153"/>
                    </a:lnTo>
                    <a:lnTo>
                      <a:pt x="4465" y="2156"/>
                    </a:lnTo>
                    <a:lnTo>
                      <a:pt x="4467" y="2158"/>
                    </a:lnTo>
                    <a:lnTo>
                      <a:pt x="4469" y="2158"/>
                    </a:lnTo>
                    <a:lnTo>
                      <a:pt x="4472" y="2160"/>
                    </a:lnTo>
                    <a:lnTo>
                      <a:pt x="4474" y="2160"/>
                    </a:lnTo>
                    <a:lnTo>
                      <a:pt x="4476" y="2160"/>
                    </a:lnTo>
                    <a:lnTo>
                      <a:pt x="4478" y="2162"/>
                    </a:lnTo>
                    <a:lnTo>
                      <a:pt x="4478" y="2164"/>
                    </a:lnTo>
                    <a:lnTo>
                      <a:pt x="4480" y="2164"/>
                    </a:lnTo>
                    <a:lnTo>
                      <a:pt x="4482" y="2165"/>
                    </a:lnTo>
                    <a:lnTo>
                      <a:pt x="4484" y="2169"/>
                    </a:lnTo>
                    <a:lnTo>
                      <a:pt x="4486" y="2171"/>
                    </a:lnTo>
                    <a:lnTo>
                      <a:pt x="4488" y="2173"/>
                    </a:lnTo>
                    <a:lnTo>
                      <a:pt x="4490" y="2174"/>
                    </a:lnTo>
                    <a:lnTo>
                      <a:pt x="4493" y="2176"/>
                    </a:lnTo>
                    <a:lnTo>
                      <a:pt x="4493" y="2174"/>
                    </a:lnTo>
                    <a:lnTo>
                      <a:pt x="4495" y="2173"/>
                    </a:lnTo>
                    <a:lnTo>
                      <a:pt x="4497" y="2165"/>
                    </a:lnTo>
                    <a:lnTo>
                      <a:pt x="4499" y="2156"/>
                    </a:lnTo>
                    <a:lnTo>
                      <a:pt x="4501" y="2147"/>
                    </a:lnTo>
                    <a:lnTo>
                      <a:pt x="4503" y="2135"/>
                    </a:lnTo>
                    <a:lnTo>
                      <a:pt x="4505" y="2126"/>
                    </a:lnTo>
                    <a:lnTo>
                      <a:pt x="4507" y="2119"/>
                    </a:lnTo>
                    <a:lnTo>
                      <a:pt x="4507" y="2117"/>
                    </a:lnTo>
                    <a:lnTo>
                      <a:pt x="4509" y="2119"/>
                    </a:lnTo>
                    <a:lnTo>
                      <a:pt x="4511" y="2124"/>
                    </a:lnTo>
                    <a:lnTo>
                      <a:pt x="4514" y="2133"/>
                    </a:lnTo>
                    <a:lnTo>
                      <a:pt x="4516" y="2144"/>
                    </a:lnTo>
                    <a:lnTo>
                      <a:pt x="4518" y="2155"/>
                    </a:lnTo>
                    <a:lnTo>
                      <a:pt x="4520" y="2164"/>
                    </a:lnTo>
                    <a:lnTo>
                      <a:pt x="4522" y="2167"/>
                    </a:lnTo>
                    <a:lnTo>
                      <a:pt x="4522" y="2169"/>
                    </a:lnTo>
                    <a:lnTo>
                      <a:pt x="4524" y="2165"/>
                    </a:lnTo>
                    <a:lnTo>
                      <a:pt x="4526" y="2160"/>
                    </a:lnTo>
                    <a:lnTo>
                      <a:pt x="4528" y="2155"/>
                    </a:lnTo>
                    <a:lnTo>
                      <a:pt x="4530" y="2147"/>
                    </a:lnTo>
                    <a:lnTo>
                      <a:pt x="4532" y="2142"/>
                    </a:lnTo>
                    <a:lnTo>
                      <a:pt x="4535" y="2138"/>
                    </a:lnTo>
                    <a:lnTo>
                      <a:pt x="4537" y="2137"/>
                    </a:lnTo>
                    <a:lnTo>
                      <a:pt x="4537" y="2138"/>
                    </a:lnTo>
                    <a:lnTo>
                      <a:pt x="4539" y="2142"/>
                    </a:lnTo>
                    <a:lnTo>
                      <a:pt x="4541" y="2147"/>
                    </a:lnTo>
                    <a:lnTo>
                      <a:pt x="4543" y="2155"/>
                    </a:lnTo>
                    <a:lnTo>
                      <a:pt x="4545" y="2162"/>
                    </a:lnTo>
                    <a:lnTo>
                      <a:pt x="4547" y="2169"/>
                    </a:lnTo>
                    <a:lnTo>
                      <a:pt x="4549" y="2178"/>
                    </a:lnTo>
                    <a:lnTo>
                      <a:pt x="4551" y="2185"/>
                    </a:lnTo>
                    <a:lnTo>
                      <a:pt x="4551" y="2189"/>
                    </a:lnTo>
                    <a:lnTo>
                      <a:pt x="4553" y="2189"/>
                    </a:lnTo>
                    <a:lnTo>
                      <a:pt x="4556" y="2183"/>
                    </a:lnTo>
                    <a:lnTo>
                      <a:pt x="4558" y="2173"/>
                    </a:lnTo>
                    <a:lnTo>
                      <a:pt x="4560" y="2158"/>
                    </a:lnTo>
                    <a:lnTo>
                      <a:pt x="4562" y="2142"/>
                    </a:lnTo>
                    <a:lnTo>
                      <a:pt x="4564" y="2128"/>
                    </a:lnTo>
                    <a:lnTo>
                      <a:pt x="4566" y="2115"/>
                    </a:lnTo>
                    <a:lnTo>
                      <a:pt x="4566" y="2110"/>
                    </a:lnTo>
                    <a:lnTo>
                      <a:pt x="4568" y="2111"/>
                    </a:lnTo>
                    <a:lnTo>
                      <a:pt x="4570" y="2120"/>
                    </a:lnTo>
                    <a:lnTo>
                      <a:pt x="4572" y="2137"/>
                    </a:lnTo>
                    <a:lnTo>
                      <a:pt x="4574" y="2155"/>
                    </a:lnTo>
                    <a:lnTo>
                      <a:pt x="4577" y="2173"/>
                    </a:lnTo>
                    <a:lnTo>
                      <a:pt x="4579" y="2185"/>
                    </a:lnTo>
                    <a:lnTo>
                      <a:pt x="4581" y="2192"/>
                    </a:lnTo>
                    <a:lnTo>
                      <a:pt x="4581" y="2192"/>
                    </a:lnTo>
                    <a:lnTo>
                      <a:pt x="4583" y="2187"/>
                    </a:lnTo>
                    <a:lnTo>
                      <a:pt x="4585" y="2176"/>
                    </a:lnTo>
                    <a:lnTo>
                      <a:pt x="4587" y="2165"/>
                    </a:lnTo>
                    <a:lnTo>
                      <a:pt x="4589" y="2156"/>
                    </a:lnTo>
                    <a:lnTo>
                      <a:pt x="4591" y="2153"/>
                    </a:lnTo>
                    <a:lnTo>
                      <a:pt x="4593" y="2155"/>
                    </a:lnTo>
                    <a:lnTo>
                      <a:pt x="4595" y="2164"/>
                    </a:lnTo>
                    <a:lnTo>
                      <a:pt x="4595" y="2176"/>
                    </a:lnTo>
                    <a:lnTo>
                      <a:pt x="4598" y="2191"/>
                    </a:lnTo>
                    <a:lnTo>
                      <a:pt x="4600" y="2201"/>
                    </a:lnTo>
                    <a:lnTo>
                      <a:pt x="4602" y="2209"/>
                    </a:lnTo>
                    <a:lnTo>
                      <a:pt x="4604" y="2212"/>
                    </a:lnTo>
                    <a:lnTo>
                      <a:pt x="4606" y="2209"/>
                    </a:lnTo>
                    <a:lnTo>
                      <a:pt x="4608" y="2201"/>
                    </a:lnTo>
                    <a:lnTo>
                      <a:pt x="4608" y="2192"/>
                    </a:lnTo>
                    <a:lnTo>
                      <a:pt x="4610" y="2183"/>
                    </a:lnTo>
                    <a:lnTo>
                      <a:pt x="4612" y="2176"/>
                    </a:lnTo>
                    <a:lnTo>
                      <a:pt x="4614" y="2171"/>
                    </a:lnTo>
                    <a:lnTo>
                      <a:pt x="4616" y="2169"/>
                    </a:lnTo>
                    <a:lnTo>
                      <a:pt x="4619" y="2165"/>
                    </a:lnTo>
                    <a:lnTo>
                      <a:pt x="4621" y="2164"/>
                    </a:lnTo>
                    <a:lnTo>
                      <a:pt x="4623" y="2158"/>
                    </a:lnTo>
                    <a:lnTo>
                      <a:pt x="4623" y="2155"/>
                    </a:lnTo>
                    <a:lnTo>
                      <a:pt x="4625" y="2149"/>
                    </a:lnTo>
                    <a:lnTo>
                      <a:pt x="4627" y="2144"/>
                    </a:lnTo>
                    <a:lnTo>
                      <a:pt x="4629" y="2142"/>
                    </a:lnTo>
                    <a:lnTo>
                      <a:pt x="4631" y="2144"/>
                    </a:lnTo>
                    <a:lnTo>
                      <a:pt x="4633" y="2149"/>
                    </a:lnTo>
                    <a:lnTo>
                      <a:pt x="4635" y="2160"/>
                    </a:lnTo>
                    <a:lnTo>
                      <a:pt x="4637" y="2171"/>
                    </a:lnTo>
                    <a:lnTo>
                      <a:pt x="4637" y="2183"/>
                    </a:lnTo>
                    <a:lnTo>
                      <a:pt x="4640" y="2194"/>
                    </a:lnTo>
                    <a:lnTo>
                      <a:pt x="4642" y="2200"/>
                    </a:lnTo>
                    <a:lnTo>
                      <a:pt x="4644" y="2200"/>
                    </a:lnTo>
                    <a:lnTo>
                      <a:pt x="4646" y="2194"/>
                    </a:lnTo>
                    <a:lnTo>
                      <a:pt x="4648" y="2185"/>
                    </a:lnTo>
                    <a:lnTo>
                      <a:pt x="4650" y="2173"/>
                    </a:lnTo>
                    <a:lnTo>
                      <a:pt x="4652" y="2162"/>
                    </a:lnTo>
                    <a:lnTo>
                      <a:pt x="4652" y="2153"/>
                    </a:lnTo>
                    <a:lnTo>
                      <a:pt x="4654" y="2147"/>
                    </a:lnTo>
                    <a:lnTo>
                      <a:pt x="4656" y="2147"/>
                    </a:lnTo>
                    <a:lnTo>
                      <a:pt x="4658" y="2151"/>
                    </a:lnTo>
                    <a:lnTo>
                      <a:pt x="4661" y="2158"/>
                    </a:lnTo>
                    <a:lnTo>
                      <a:pt x="4663" y="2165"/>
                    </a:lnTo>
                    <a:lnTo>
                      <a:pt x="4665" y="2173"/>
                    </a:lnTo>
                    <a:lnTo>
                      <a:pt x="4667" y="2176"/>
                    </a:lnTo>
                    <a:lnTo>
                      <a:pt x="4667" y="2178"/>
                    </a:lnTo>
                    <a:lnTo>
                      <a:pt x="4669" y="2178"/>
                    </a:lnTo>
                    <a:lnTo>
                      <a:pt x="4671" y="2174"/>
                    </a:lnTo>
                    <a:lnTo>
                      <a:pt x="4673" y="2173"/>
                    </a:lnTo>
                    <a:lnTo>
                      <a:pt x="4675" y="2169"/>
                    </a:lnTo>
                    <a:lnTo>
                      <a:pt x="4677" y="2167"/>
                    </a:lnTo>
                    <a:lnTo>
                      <a:pt x="4679" y="2167"/>
                    </a:lnTo>
                    <a:lnTo>
                      <a:pt x="4681" y="2169"/>
                    </a:lnTo>
                    <a:lnTo>
                      <a:pt x="4681" y="2174"/>
                    </a:lnTo>
                    <a:lnTo>
                      <a:pt x="4684" y="2178"/>
                    </a:lnTo>
                    <a:lnTo>
                      <a:pt x="4686" y="2183"/>
                    </a:lnTo>
                    <a:lnTo>
                      <a:pt x="4688" y="2189"/>
                    </a:lnTo>
                    <a:lnTo>
                      <a:pt x="4690" y="2191"/>
                    </a:lnTo>
                    <a:lnTo>
                      <a:pt x="4692" y="2192"/>
                    </a:lnTo>
                    <a:lnTo>
                      <a:pt x="4694" y="2189"/>
                    </a:lnTo>
                    <a:lnTo>
                      <a:pt x="4696" y="2185"/>
                    </a:lnTo>
                    <a:lnTo>
                      <a:pt x="4696" y="2180"/>
                    </a:lnTo>
                    <a:lnTo>
                      <a:pt x="4698" y="2173"/>
                    </a:lnTo>
                    <a:lnTo>
                      <a:pt x="4700" y="216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50"/>
              <p:cNvSpPr>
                <a:spLocks noChangeArrowheads="1"/>
              </p:cNvSpPr>
              <p:nvPr/>
            </p:nvSpPr>
            <p:spPr bwMode="auto">
              <a:xfrm>
                <a:off x="4296" y="2905"/>
                <a:ext cx="58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Dark-24h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51"/>
              <p:cNvSpPr>
                <a:spLocks/>
              </p:cNvSpPr>
              <p:nvPr/>
            </p:nvSpPr>
            <p:spPr bwMode="auto">
              <a:xfrm>
                <a:off x="328" y="536"/>
                <a:ext cx="4700" cy="2215"/>
              </a:xfrm>
              <a:custGeom>
                <a:avLst/>
                <a:gdLst>
                  <a:gd name="T0" fmla="*/ 72 w 4700"/>
                  <a:gd name="T1" fmla="*/ 2172 h 2215"/>
                  <a:gd name="T2" fmla="*/ 147 w 4700"/>
                  <a:gd name="T3" fmla="*/ 2152 h 2215"/>
                  <a:gd name="T4" fmla="*/ 223 w 4700"/>
                  <a:gd name="T5" fmla="*/ 2151 h 2215"/>
                  <a:gd name="T6" fmla="*/ 298 w 4700"/>
                  <a:gd name="T7" fmla="*/ 2174 h 2215"/>
                  <a:gd name="T8" fmla="*/ 372 w 4700"/>
                  <a:gd name="T9" fmla="*/ 2161 h 2215"/>
                  <a:gd name="T10" fmla="*/ 447 w 4700"/>
                  <a:gd name="T11" fmla="*/ 2140 h 2215"/>
                  <a:gd name="T12" fmla="*/ 523 w 4700"/>
                  <a:gd name="T13" fmla="*/ 2154 h 2215"/>
                  <a:gd name="T14" fmla="*/ 598 w 4700"/>
                  <a:gd name="T15" fmla="*/ 2158 h 2215"/>
                  <a:gd name="T16" fmla="*/ 674 w 4700"/>
                  <a:gd name="T17" fmla="*/ 2158 h 2215"/>
                  <a:gd name="T18" fmla="*/ 750 w 4700"/>
                  <a:gd name="T19" fmla="*/ 2107 h 2215"/>
                  <a:gd name="T20" fmla="*/ 823 w 4700"/>
                  <a:gd name="T21" fmla="*/ 2167 h 2215"/>
                  <a:gd name="T22" fmla="*/ 899 w 4700"/>
                  <a:gd name="T23" fmla="*/ 2167 h 2215"/>
                  <a:gd name="T24" fmla="*/ 974 w 4700"/>
                  <a:gd name="T25" fmla="*/ 2151 h 2215"/>
                  <a:gd name="T26" fmla="*/ 1050 w 4700"/>
                  <a:gd name="T27" fmla="*/ 2115 h 2215"/>
                  <a:gd name="T28" fmla="*/ 1125 w 4700"/>
                  <a:gd name="T29" fmla="*/ 2134 h 2215"/>
                  <a:gd name="T30" fmla="*/ 1201 w 4700"/>
                  <a:gd name="T31" fmla="*/ 2142 h 2215"/>
                  <a:gd name="T32" fmla="*/ 1276 w 4700"/>
                  <a:gd name="T33" fmla="*/ 2124 h 2215"/>
                  <a:gd name="T34" fmla="*/ 1350 w 4700"/>
                  <a:gd name="T35" fmla="*/ 2077 h 2215"/>
                  <a:gd name="T36" fmla="*/ 1426 w 4700"/>
                  <a:gd name="T37" fmla="*/ 2077 h 2215"/>
                  <a:gd name="T38" fmla="*/ 1501 w 4700"/>
                  <a:gd name="T39" fmla="*/ 1998 h 2215"/>
                  <a:gd name="T40" fmla="*/ 1577 w 4700"/>
                  <a:gd name="T41" fmla="*/ 1929 h 2215"/>
                  <a:gd name="T42" fmla="*/ 1652 w 4700"/>
                  <a:gd name="T43" fmla="*/ 1735 h 2215"/>
                  <a:gd name="T44" fmla="*/ 1728 w 4700"/>
                  <a:gd name="T45" fmla="*/ 1380 h 2215"/>
                  <a:gd name="T46" fmla="*/ 1803 w 4700"/>
                  <a:gd name="T47" fmla="*/ 829 h 2215"/>
                  <a:gd name="T48" fmla="*/ 1877 w 4700"/>
                  <a:gd name="T49" fmla="*/ 313 h 2215"/>
                  <a:gd name="T50" fmla="*/ 1952 w 4700"/>
                  <a:gd name="T51" fmla="*/ 61 h 2215"/>
                  <a:gd name="T52" fmla="*/ 2028 w 4700"/>
                  <a:gd name="T53" fmla="*/ 92 h 2215"/>
                  <a:gd name="T54" fmla="*/ 2104 w 4700"/>
                  <a:gd name="T55" fmla="*/ 361 h 2215"/>
                  <a:gd name="T56" fmla="*/ 2179 w 4700"/>
                  <a:gd name="T57" fmla="*/ 759 h 2215"/>
                  <a:gd name="T58" fmla="*/ 2255 w 4700"/>
                  <a:gd name="T59" fmla="*/ 1101 h 2215"/>
                  <a:gd name="T60" fmla="*/ 2328 w 4700"/>
                  <a:gd name="T61" fmla="*/ 1362 h 2215"/>
                  <a:gd name="T62" fmla="*/ 2404 w 4700"/>
                  <a:gd name="T63" fmla="*/ 1567 h 2215"/>
                  <a:gd name="T64" fmla="*/ 2479 w 4700"/>
                  <a:gd name="T65" fmla="*/ 1704 h 2215"/>
                  <a:gd name="T66" fmla="*/ 2555 w 4700"/>
                  <a:gd name="T67" fmla="*/ 1787 h 2215"/>
                  <a:gd name="T68" fmla="*/ 2631 w 4700"/>
                  <a:gd name="T69" fmla="*/ 1882 h 2215"/>
                  <a:gd name="T70" fmla="*/ 2706 w 4700"/>
                  <a:gd name="T71" fmla="*/ 1870 h 2215"/>
                  <a:gd name="T72" fmla="*/ 2782 w 4700"/>
                  <a:gd name="T73" fmla="*/ 1900 h 2215"/>
                  <a:gd name="T74" fmla="*/ 2855 w 4700"/>
                  <a:gd name="T75" fmla="*/ 1989 h 2215"/>
                  <a:gd name="T76" fmla="*/ 2931 w 4700"/>
                  <a:gd name="T77" fmla="*/ 1963 h 2215"/>
                  <a:gd name="T78" fmla="*/ 3006 w 4700"/>
                  <a:gd name="T79" fmla="*/ 2012 h 2215"/>
                  <a:gd name="T80" fmla="*/ 3082 w 4700"/>
                  <a:gd name="T81" fmla="*/ 2021 h 2215"/>
                  <a:gd name="T82" fmla="*/ 3157 w 4700"/>
                  <a:gd name="T83" fmla="*/ 2034 h 2215"/>
                  <a:gd name="T84" fmla="*/ 3233 w 4700"/>
                  <a:gd name="T85" fmla="*/ 1821 h 2215"/>
                  <a:gd name="T86" fmla="*/ 3309 w 4700"/>
                  <a:gd name="T87" fmla="*/ 1702 h 2215"/>
                  <a:gd name="T88" fmla="*/ 3382 w 4700"/>
                  <a:gd name="T89" fmla="*/ 2010 h 2215"/>
                  <a:gd name="T90" fmla="*/ 3458 w 4700"/>
                  <a:gd name="T91" fmla="*/ 2098 h 2215"/>
                  <a:gd name="T92" fmla="*/ 3533 w 4700"/>
                  <a:gd name="T93" fmla="*/ 2111 h 2215"/>
                  <a:gd name="T94" fmla="*/ 3609 w 4700"/>
                  <a:gd name="T95" fmla="*/ 2118 h 2215"/>
                  <a:gd name="T96" fmla="*/ 3684 w 4700"/>
                  <a:gd name="T97" fmla="*/ 2140 h 2215"/>
                  <a:gd name="T98" fmla="*/ 3760 w 4700"/>
                  <a:gd name="T99" fmla="*/ 2127 h 2215"/>
                  <a:gd name="T100" fmla="*/ 3833 w 4700"/>
                  <a:gd name="T101" fmla="*/ 2149 h 2215"/>
                  <a:gd name="T102" fmla="*/ 3909 w 4700"/>
                  <a:gd name="T103" fmla="*/ 2154 h 2215"/>
                  <a:gd name="T104" fmla="*/ 3985 w 4700"/>
                  <a:gd name="T105" fmla="*/ 2165 h 2215"/>
                  <a:gd name="T106" fmla="*/ 4060 w 4700"/>
                  <a:gd name="T107" fmla="*/ 2160 h 2215"/>
                  <a:gd name="T108" fmla="*/ 4136 w 4700"/>
                  <a:gd name="T109" fmla="*/ 2194 h 2215"/>
                  <a:gd name="T110" fmla="*/ 4211 w 4700"/>
                  <a:gd name="T111" fmla="*/ 2174 h 2215"/>
                  <a:gd name="T112" fmla="*/ 4287 w 4700"/>
                  <a:gd name="T113" fmla="*/ 2136 h 2215"/>
                  <a:gd name="T114" fmla="*/ 4360 w 4700"/>
                  <a:gd name="T115" fmla="*/ 2147 h 2215"/>
                  <a:gd name="T116" fmla="*/ 4436 w 4700"/>
                  <a:gd name="T117" fmla="*/ 2156 h 2215"/>
                  <a:gd name="T118" fmla="*/ 4511 w 4700"/>
                  <a:gd name="T119" fmla="*/ 2134 h 2215"/>
                  <a:gd name="T120" fmla="*/ 4587 w 4700"/>
                  <a:gd name="T121" fmla="*/ 2161 h 2215"/>
                  <a:gd name="T122" fmla="*/ 4663 w 4700"/>
                  <a:gd name="T123" fmla="*/ 2122 h 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00" h="2215">
                    <a:moveTo>
                      <a:pt x="0" y="2127"/>
                    </a:moveTo>
                    <a:lnTo>
                      <a:pt x="0" y="2129"/>
                    </a:lnTo>
                    <a:lnTo>
                      <a:pt x="2" y="2134"/>
                    </a:lnTo>
                    <a:lnTo>
                      <a:pt x="4" y="2142"/>
                    </a:lnTo>
                    <a:lnTo>
                      <a:pt x="4" y="2151"/>
                    </a:lnTo>
                    <a:lnTo>
                      <a:pt x="6" y="2158"/>
                    </a:lnTo>
                    <a:lnTo>
                      <a:pt x="9" y="2163"/>
                    </a:lnTo>
                    <a:lnTo>
                      <a:pt x="11" y="2167"/>
                    </a:lnTo>
                    <a:lnTo>
                      <a:pt x="13" y="2167"/>
                    </a:lnTo>
                    <a:lnTo>
                      <a:pt x="15" y="2167"/>
                    </a:lnTo>
                    <a:lnTo>
                      <a:pt x="17" y="2165"/>
                    </a:lnTo>
                    <a:lnTo>
                      <a:pt x="19" y="2165"/>
                    </a:lnTo>
                    <a:lnTo>
                      <a:pt x="19" y="2163"/>
                    </a:lnTo>
                    <a:lnTo>
                      <a:pt x="21" y="2163"/>
                    </a:lnTo>
                    <a:lnTo>
                      <a:pt x="23" y="2161"/>
                    </a:lnTo>
                    <a:lnTo>
                      <a:pt x="25" y="2161"/>
                    </a:lnTo>
                    <a:lnTo>
                      <a:pt x="27" y="2160"/>
                    </a:lnTo>
                    <a:lnTo>
                      <a:pt x="30" y="2156"/>
                    </a:lnTo>
                    <a:lnTo>
                      <a:pt x="32" y="2152"/>
                    </a:lnTo>
                    <a:lnTo>
                      <a:pt x="34" y="2151"/>
                    </a:lnTo>
                    <a:lnTo>
                      <a:pt x="34" y="2151"/>
                    </a:lnTo>
                    <a:lnTo>
                      <a:pt x="36" y="2154"/>
                    </a:lnTo>
                    <a:lnTo>
                      <a:pt x="38" y="2160"/>
                    </a:lnTo>
                    <a:lnTo>
                      <a:pt x="40" y="2169"/>
                    </a:lnTo>
                    <a:lnTo>
                      <a:pt x="42" y="2179"/>
                    </a:lnTo>
                    <a:lnTo>
                      <a:pt x="44" y="2190"/>
                    </a:lnTo>
                    <a:lnTo>
                      <a:pt x="46" y="2199"/>
                    </a:lnTo>
                    <a:lnTo>
                      <a:pt x="48" y="2203"/>
                    </a:lnTo>
                    <a:lnTo>
                      <a:pt x="48" y="2201"/>
                    </a:lnTo>
                    <a:lnTo>
                      <a:pt x="51" y="2196"/>
                    </a:lnTo>
                    <a:lnTo>
                      <a:pt x="53" y="2183"/>
                    </a:lnTo>
                    <a:lnTo>
                      <a:pt x="55" y="2170"/>
                    </a:lnTo>
                    <a:lnTo>
                      <a:pt x="57" y="2158"/>
                    </a:lnTo>
                    <a:lnTo>
                      <a:pt x="59" y="2149"/>
                    </a:lnTo>
                    <a:lnTo>
                      <a:pt x="61" y="2145"/>
                    </a:lnTo>
                    <a:lnTo>
                      <a:pt x="63" y="2147"/>
                    </a:lnTo>
                    <a:lnTo>
                      <a:pt x="63" y="2152"/>
                    </a:lnTo>
                    <a:lnTo>
                      <a:pt x="65" y="2160"/>
                    </a:lnTo>
                    <a:lnTo>
                      <a:pt x="67" y="2167"/>
                    </a:lnTo>
                    <a:lnTo>
                      <a:pt x="69" y="2172"/>
                    </a:lnTo>
                    <a:lnTo>
                      <a:pt x="72" y="2172"/>
                    </a:lnTo>
                    <a:lnTo>
                      <a:pt x="74" y="2169"/>
                    </a:lnTo>
                    <a:lnTo>
                      <a:pt x="76" y="2160"/>
                    </a:lnTo>
                    <a:lnTo>
                      <a:pt x="78" y="2151"/>
                    </a:lnTo>
                    <a:lnTo>
                      <a:pt x="78" y="2142"/>
                    </a:lnTo>
                    <a:lnTo>
                      <a:pt x="80" y="2136"/>
                    </a:lnTo>
                    <a:lnTo>
                      <a:pt x="82" y="2136"/>
                    </a:lnTo>
                    <a:lnTo>
                      <a:pt x="84" y="2143"/>
                    </a:lnTo>
                    <a:lnTo>
                      <a:pt x="86" y="2152"/>
                    </a:lnTo>
                    <a:lnTo>
                      <a:pt x="88" y="2165"/>
                    </a:lnTo>
                    <a:lnTo>
                      <a:pt x="90" y="2176"/>
                    </a:lnTo>
                    <a:lnTo>
                      <a:pt x="92" y="2183"/>
                    </a:lnTo>
                    <a:lnTo>
                      <a:pt x="92" y="2185"/>
                    </a:lnTo>
                    <a:lnTo>
                      <a:pt x="95" y="2183"/>
                    </a:lnTo>
                    <a:lnTo>
                      <a:pt x="97" y="2174"/>
                    </a:lnTo>
                    <a:lnTo>
                      <a:pt x="99" y="2165"/>
                    </a:lnTo>
                    <a:lnTo>
                      <a:pt x="101" y="2152"/>
                    </a:lnTo>
                    <a:lnTo>
                      <a:pt x="103" y="2143"/>
                    </a:lnTo>
                    <a:lnTo>
                      <a:pt x="105" y="2136"/>
                    </a:lnTo>
                    <a:lnTo>
                      <a:pt x="107" y="2134"/>
                    </a:lnTo>
                    <a:lnTo>
                      <a:pt x="107" y="2136"/>
                    </a:lnTo>
                    <a:lnTo>
                      <a:pt x="109" y="2140"/>
                    </a:lnTo>
                    <a:lnTo>
                      <a:pt x="111" y="2145"/>
                    </a:lnTo>
                    <a:lnTo>
                      <a:pt x="113" y="2151"/>
                    </a:lnTo>
                    <a:lnTo>
                      <a:pt x="116" y="2156"/>
                    </a:lnTo>
                    <a:lnTo>
                      <a:pt x="118" y="2160"/>
                    </a:lnTo>
                    <a:lnTo>
                      <a:pt x="120" y="2161"/>
                    </a:lnTo>
                    <a:lnTo>
                      <a:pt x="122" y="2161"/>
                    </a:lnTo>
                    <a:lnTo>
                      <a:pt x="122" y="2161"/>
                    </a:lnTo>
                    <a:lnTo>
                      <a:pt x="124" y="2161"/>
                    </a:lnTo>
                    <a:lnTo>
                      <a:pt x="126" y="2161"/>
                    </a:lnTo>
                    <a:lnTo>
                      <a:pt x="128" y="2160"/>
                    </a:lnTo>
                    <a:lnTo>
                      <a:pt x="130" y="2156"/>
                    </a:lnTo>
                    <a:lnTo>
                      <a:pt x="132" y="2151"/>
                    </a:lnTo>
                    <a:lnTo>
                      <a:pt x="134" y="2143"/>
                    </a:lnTo>
                    <a:lnTo>
                      <a:pt x="137" y="2136"/>
                    </a:lnTo>
                    <a:lnTo>
                      <a:pt x="137" y="2131"/>
                    </a:lnTo>
                    <a:lnTo>
                      <a:pt x="139" y="2125"/>
                    </a:lnTo>
                    <a:lnTo>
                      <a:pt x="141" y="2127"/>
                    </a:lnTo>
                    <a:lnTo>
                      <a:pt x="143" y="2131"/>
                    </a:lnTo>
                    <a:lnTo>
                      <a:pt x="145" y="2140"/>
                    </a:lnTo>
                    <a:lnTo>
                      <a:pt x="147" y="2152"/>
                    </a:lnTo>
                    <a:lnTo>
                      <a:pt x="149" y="2165"/>
                    </a:lnTo>
                    <a:lnTo>
                      <a:pt x="151" y="2178"/>
                    </a:lnTo>
                    <a:lnTo>
                      <a:pt x="151" y="2187"/>
                    </a:lnTo>
                    <a:lnTo>
                      <a:pt x="153" y="2190"/>
                    </a:lnTo>
                    <a:lnTo>
                      <a:pt x="155" y="2188"/>
                    </a:lnTo>
                    <a:lnTo>
                      <a:pt x="158" y="2181"/>
                    </a:lnTo>
                    <a:lnTo>
                      <a:pt x="160" y="2174"/>
                    </a:lnTo>
                    <a:lnTo>
                      <a:pt x="162" y="2165"/>
                    </a:lnTo>
                    <a:lnTo>
                      <a:pt x="164" y="2158"/>
                    </a:lnTo>
                    <a:lnTo>
                      <a:pt x="166" y="2154"/>
                    </a:lnTo>
                    <a:lnTo>
                      <a:pt x="166" y="2156"/>
                    </a:lnTo>
                    <a:lnTo>
                      <a:pt x="168" y="2161"/>
                    </a:lnTo>
                    <a:lnTo>
                      <a:pt x="170" y="2170"/>
                    </a:lnTo>
                    <a:lnTo>
                      <a:pt x="172" y="2181"/>
                    </a:lnTo>
                    <a:lnTo>
                      <a:pt x="174" y="2190"/>
                    </a:lnTo>
                    <a:lnTo>
                      <a:pt x="176" y="2197"/>
                    </a:lnTo>
                    <a:lnTo>
                      <a:pt x="179" y="2199"/>
                    </a:lnTo>
                    <a:lnTo>
                      <a:pt x="181" y="2196"/>
                    </a:lnTo>
                    <a:lnTo>
                      <a:pt x="181" y="2187"/>
                    </a:lnTo>
                    <a:lnTo>
                      <a:pt x="183" y="2176"/>
                    </a:lnTo>
                    <a:lnTo>
                      <a:pt x="185" y="2161"/>
                    </a:lnTo>
                    <a:lnTo>
                      <a:pt x="187" y="2147"/>
                    </a:lnTo>
                    <a:lnTo>
                      <a:pt x="189" y="2134"/>
                    </a:lnTo>
                    <a:lnTo>
                      <a:pt x="191" y="2125"/>
                    </a:lnTo>
                    <a:lnTo>
                      <a:pt x="193" y="2118"/>
                    </a:lnTo>
                    <a:lnTo>
                      <a:pt x="195" y="2115"/>
                    </a:lnTo>
                    <a:lnTo>
                      <a:pt x="195" y="2116"/>
                    </a:lnTo>
                    <a:lnTo>
                      <a:pt x="197" y="2122"/>
                    </a:lnTo>
                    <a:lnTo>
                      <a:pt x="200" y="2129"/>
                    </a:lnTo>
                    <a:lnTo>
                      <a:pt x="202" y="2136"/>
                    </a:lnTo>
                    <a:lnTo>
                      <a:pt x="204" y="2145"/>
                    </a:lnTo>
                    <a:lnTo>
                      <a:pt x="206" y="2152"/>
                    </a:lnTo>
                    <a:lnTo>
                      <a:pt x="208" y="2158"/>
                    </a:lnTo>
                    <a:lnTo>
                      <a:pt x="210" y="2160"/>
                    </a:lnTo>
                    <a:lnTo>
                      <a:pt x="210" y="2160"/>
                    </a:lnTo>
                    <a:lnTo>
                      <a:pt x="212" y="2158"/>
                    </a:lnTo>
                    <a:lnTo>
                      <a:pt x="214" y="2154"/>
                    </a:lnTo>
                    <a:lnTo>
                      <a:pt x="216" y="2152"/>
                    </a:lnTo>
                    <a:lnTo>
                      <a:pt x="218" y="2151"/>
                    </a:lnTo>
                    <a:lnTo>
                      <a:pt x="221" y="2151"/>
                    </a:lnTo>
                    <a:lnTo>
                      <a:pt x="223" y="2151"/>
                    </a:lnTo>
                    <a:lnTo>
                      <a:pt x="225" y="2154"/>
                    </a:lnTo>
                    <a:lnTo>
                      <a:pt x="225" y="2158"/>
                    </a:lnTo>
                    <a:lnTo>
                      <a:pt x="227" y="2160"/>
                    </a:lnTo>
                    <a:lnTo>
                      <a:pt x="229" y="2160"/>
                    </a:lnTo>
                    <a:lnTo>
                      <a:pt x="231" y="2160"/>
                    </a:lnTo>
                    <a:lnTo>
                      <a:pt x="233" y="2156"/>
                    </a:lnTo>
                    <a:lnTo>
                      <a:pt x="235" y="2152"/>
                    </a:lnTo>
                    <a:lnTo>
                      <a:pt x="237" y="2151"/>
                    </a:lnTo>
                    <a:lnTo>
                      <a:pt x="239" y="2149"/>
                    </a:lnTo>
                    <a:lnTo>
                      <a:pt x="239" y="2151"/>
                    </a:lnTo>
                    <a:lnTo>
                      <a:pt x="242" y="2156"/>
                    </a:lnTo>
                    <a:lnTo>
                      <a:pt x="244" y="2163"/>
                    </a:lnTo>
                    <a:lnTo>
                      <a:pt x="246" y="2172"/>
                    </a:lnTo>
                    <a:lnTo>
                      <a:pt x="248" y="2179"/>
                    </a:lnTo>
                    <a:lnTo>
                      <a:pt x="250" y="2185"/>
                    </a:lnTo>
                    <a:lnTo>
                      <a:pt x="252" y="2185"/>
                    </a:lnTo>
                    <a:lnTo>
                      <a:pt x="254" y="2179"/>
                    </a:lnTo>
                    <a:lnTo>
                      <a:pt x="254" y="2170"/>
                    </a:lnTo>
                    <a:lnTo>
                      <a:pt x="256" y="2158"/>
                    </a:lnTo>
                    <a:lnTo>
                      <a:pt x="258" y="2147"/>
                    </a:lnTo>
                    <a:lnTo>
                      <a:pt x="260" y="2138"/>
                    </a:lnTo>
                    <a:lnTo>
                      <a:pt x="263" y="2134"/>
                    </a:lnTo>
                    <a:lnTo>
                      <a:pt x="265" y="2134"/>
                    </a:lnTo>
                    <a:lnTo>
                      <a:pt x="267" y="2140"/>
                    </a:lnTo>
                    <a:lnTo>
                      <a:pt x="269" y="2149"/>
                    </a:lnTo>
                    <a:lnTo>
                      <a:pt x="269" y="2158"/>
                    </a:lnTo>
                    <a:lnTo>
                      <a:pt x="271" y="2165"/>
                    </a:lnTo>
                    <a:lnTo>
                      <a:pt x="273" y="2169"/>
                    </a:lnTo>
                    <a:lnTo>
                      <a:pt x="275" y="2169"/>
                    </a:lnTo>
                    <a:lnTo>
                      <a:pt x="277" y="2165"/>
                    </a:lnTo>
                    <a:lnTo>
                      <a:pt x="279" y="2160"/>
                    </a:lnTo>
                    <a:lnTo>
                      <a:pt x="281" y="2154"/>
                    </a:lnTo>
                    <a:lnTo>
                      <a:pt x="284" y="2151"/>
                    </a:lnTo>
                    <a:lnTo>
                      <a:pt x="284" y="2152"/>
                    </a:lnTo>
                    <a:lnTo>
                      <a:pt x="286" y="2158"/>
                    </a:lnTo>
                    <a:lnTo>
                      <a:pt x="288" y="2165"/>
                    </a:lnTo>
                    <a:lnTo>
                      <a:pt x="290" y="2172"/>
                    </a:lnTo>
                    <a:lnTo>
                      <a:pt x="292" y="2179"/>
                    </a:lnTo>
                    <a:lnTo>
                      <a:pt x="294" y="2181"/>
                    </a:lnTo>
                    <a:lnTo>
                      <a:pt x="296" y="2179"/>
                    </a:lnTo>
                    <a:lnTo>
                      <a:pt x="298" y="2174"/>
                    </a:lnTo>
                    <a:lnTo>
                      <a:pt x="298" y="2167"/>
                    </a:lnTo>
                    <a:lnTo>
                      <a:pt x="300" y="2160"/>
                    </a:lnTo>
                    <a:lnTo>
                      <a:pt x="302" y="2152"/>
                    </a:lnTo>
                    <a:lnTo>
                      <a:pt x="305" y="2149"/>
                    </a:lnTo>
                    <a:lnTo>
                      <a:pt x="307" y="2151"/>
                    </a:lnTo>
                    <a:lnTo>
                      <a:pt x="309" y="2156"/>
                    </a:lnTo>
                    <a:lnTo>
                      <a:pt x="311" y="2163"/>
                    </a:lnTo>
                    <a:lnTo>
                      <a:pt x="311" y="2170"/>
                    </a:lnTo>
                    <a:lnTo>
                      <a:pt x="313" y="2176"/>
                    </a:lnTo>
                    <a:lnTo>
                      <a:pt x="315" y="2178"/>
                    </a:lnTo>
                    <a:lnTo>
                      <a:pt x="317" y="2178"/>
                    </a:lnTo>
                    <a:lnTo>
                      <a:pt x="319" y="2174"/>
                    </a:lnTo>
                    <a:lnTo>
                      <a:pt x="321" y="2169"/>
                    </a:lnTo>
                    <a:lnTo>
                      <a:pt x="323" y="2165"/>
                    </a:lnTo>
                    <a:lnTo>
                      <a:pt x="326" y="2163"/>
                    </a:lnTo>
                    <a:lnTo>
                      <a:pt x="326" y="2163"/>
                    </a:lnTo>
                    <a:lnTo>
                      <a:pt x="328" y="2167"/>
                    </a:lnTo>
                    <a:lnTo>
                      <a:pt x="330" y="2170"/>
                    </a:lnTo>
                    <a:lnTo>
                      <a:pt x="332" y="2174"/>
                    </a:lnTo>
                    <a:lnTo>
                      <a:pt x="334" y="2176"/>
                    </a:lnTo>
                    <a:lnTo>
                      <a:pt x="336" y="2174"/>
                    </a:lnTo>
                    <a:lnTo>
                      <a:pt x="338" y="2170"/>
                    </a:lnTo>
                    <a:lnTo>
                      <a:pt x="340" y="2161"/>
                    </a:lnTo>
                    <a:lnTo>
                      <a:pt x="340" y="2152"/>
                    </a:lnTo>
                    <a:lnTo>
                      <a:pt x="342" y="2143"/>
                    </a:lnTo>
                    <a:lnTo>
                      <a:pt x="344" y="2138"/>
                    </a:lnTo>
                    <a:lnTo>
                      <a:pt x="347" y="2134"/>
                    </a:lnTo>
                    <a:lnTo>
                      <a:pt x="349" y="2136"/>
                    </a:lnTo>
                    <a:lnTo>
                      <a:pt x="351" y="2140"/>
                    </a:lnTo>
                    <a:lnTo>
                      <a:pt x="353" y="2145"/>
                    </a:lnTo>
                    <a:lnTo>
                      <a:pt x="355" y="2151"/>
                    </a:lnTo>
                    <a:lnTo>
                      <a:pt x="355" y="2154"/>
                    </a:lnTo>
                    <a:lnTo>
                      <a:pt x="357" y="2154"/>
                    </a:lnTo>
                    <a:lnTo>
                      <a:pt x="359" y="2152"/>
                    </a:lnTo>
                    <a:lnTo>
                      <a:pt x="361" y="2151"/>
                    </a:lnTo>
                    <a:lnTo>
                      <a:pt x="363" y="2147"/>
                    </a:lnTo>
                    <a:lnTo>
                      <a:pt x="365" y="2145"/>
                    </a:lnTo>
                    <a:lnTo>
                      <a:pt x="367" y="2145"/>
                    </a:lnTo>
                    <a:lnTo>
                      <a:pt x="370" y="2149"/>
                    </a:lnTo>
                    <a:lnTo>
                      <a:pt x="370" y="2154"/>
                    </a:lnTo>
                    <a:lnTo>
                      <a:pt x="372" y="2161"/>
                    </a:lnTo>
                    <a:lnTo>
                      <a:pt x="374" y="2167"/>
                    </a:lnTo>
                    <a:lnTo>
                      <a:pt x="376" y="2174"/>
                    </a:lnTo>
                    <a:lnTo>
                      <a:pt x="378" y="2178"/>
                    </a:lnTo>
                    <a:lnTo>
                      <a:pt x="380" y="2181"/>
                    </a:lnTo>
                    <a:lnTo>
                      <a:pt x="382" y="2183"/>
                    </a:lnTo>
                    <a:lnTo>
                      <a:pt x="384" y="2185"/>
                    </a:lnTo>
                    <a:lnTo>
                      <a:pt x="384" y="2185"/>
                    </a:lnTo>
                    <a:lnTo>
                      <a:pt x="386" y="2187"/>
                    </a:lnTo>
                    <a:lnTo>
                      <a:pt x="388" y="2187"/>
                    </a:lnTo>
                    <a:lnTo>
                      <a:pt x="391" y="2188"/>
                    </a:lnTo>
                    <a:lnTo>
                      <a:pt x="393" y="2188"/>
                    </a:lnTo>
                    <a:lnTo>
                      <a:pt x="395" y="2187"/>
                    </a:lnTo>
                    <a:lnTo>
                      <a:pt x="397" y="2183"/>
                    </a:lnTo>
                    <a:lnTo>
                      <a:pt x="399" y="2178"/>
                    </a:lnTo>
                    <a:lnTo>
                      <a:pt x="399" y="2172"/>
                    </a:lnTo>
                    <a:lnTo>
                      <a:pt x="401" y="2165"/>
                    </a:lnTo>
                    <a:lnTo>
                      <a:pt x="403" y="2158"/>
                    </a:lnTo>
                    <a:lnTo>
                      <a:pt x="405" y="2154"/>
                    </a:lnTo>
                    <a:lnTo>
                      <a:pt x="407" y="2151"/>
                    </a:lnTo>
                    <a:lnTo>
                      <a:pt x="409" y="2151"/>
                    </a:lnTo>
                    <a:lnTo>
                      <a:pt x="412" y="2151"/>
                    </a:lnTo>
                    <a:lnTo>
                      <a:pt x="414" y="2152"/>
                    </a:lnTo>
                    <a:lnTo>
                      <a:pt x="414" y="2152"/>
                    </a:lnTo>
                    <a:lnTo>
                      <a:pt x="416" y="2152"/>
                    </a:lnTo>
                    <a:lnTo>
                      <a:pt x="418" y="2151"/>
                    </a:lnTo>
                    <a:lnTo>
                      <a:pt x="420" y="2149"/>
                    </a:lnTo>
                    <a:lnTo>
                      <a:pt x="422" y="2149"/>
                    </a:lnTo>
                    <a:lnTo>
                      <a:pt x="424" y="2151"/>
                    </a:lnTo>
                    <a:lnTo>
                      <a:pt x="426" y="2154"/>
                    </a:lnTo>
                    <a:lnTo>
                      <a:pt x="428" y="2161"/>
                    </a:lnTo>
                    <a:lnTo>
                      <a:pt x="428" y="2169"/>
                    </a:lnTo>
                    <a:lnTo>
                      <a:pt x="430" y="2178"/>
                    </a:lnTo>
                    <a:lnTo>
                      <a:pt x="433" y="2183"/>
                    </a:lnTo>
                    <a:lnTo>
                      <a:pt x="435" y="2187"/>
                    </a:lnTo>
                    <a:lnTo>
                      <a:pt x="437" y="2185"/>
                    </a:lnTo>
                    <a:lnTo>
                      <a:pt x="439" y="2179"/>
                    </a:lnTo>
                    <a:lnTo>
                      <a:pt x="441" y="2170"/>
                    </a:lnTo>
                    <a:lnTo>
                      <a:pt x="443" y="2161"/>
                    </a:lnTo>
                    <a:lnTo>
                      <a:pt x="443" y="2151"/>
                    </a:lnTo>
                    <a:lnTo>
                      <a:pt x="445" y="2143"/>
                    </a:lnTo>
                    <a:lnTo>
                      <a:pt x="447" y="2140"/>
                    </a:lnTo>
                    <a:lnTo>
                      <a:pt x="449" y="2143"/>
                    </a:lnTo>
                    <a:lnTo>
                      <a:pt x="451" y="2149"/>
                    </a:lnTo>
                    <a:lnTo>
                      <a:pt x="454" y="2160"/>
                    </a:lnTo>
                    <a:lnTo>
                      <a:pt x="456" y="2170"/>
                    </a:lnTo>
                    <a:lnTo>
                      <a:pt x="458" y="2181"/>
                    </a:lnTo>
                    <a:lnTo>
                      <a:pt x="458" y="2190"/>
                    </a:lnTo>
                    <a:lnTo>
                      <a:pt x="460" y="2194"/>
                    </a:lnTo>
                    <a:lnTo>
                      <a:pt x="462" y="2194"/>
                    </a:lnTo>
                    <a:lnTo>
                      <a:pt x="464" y="2192"/>
                    </a:lnTo>
                    <a:lnTo>
                      <a:pt x="466" y="2187"/>
                    </a:lnTo>
                    <a:lnTo>
                      <a:pt x="468" y="2179"/>
                    </a:lnTo>
                    <a:lnTo>
                      <a:pt x="470" y="2174"/>
                    </a:lnTo>
                    <a:lnTo>
                      <a:pt x="472" y="2169"/>
                    </a:lnTo>
                    <a:lnTo>
                      <a:pt x="472" y="2165"/>
                    </a:lnTo>
                    <a:lnTo>
                      <a:pt x="475" y="2163"/>
                    </a:lnTo>
                    <a:lnTo>
                      <a:pt x="477" y="2161"/>
                    </a:lnTo>
                    <a:lnTo>
                      <a:pt x="479" y="2161"/>
                    </a:lnTo>
                    <a:lnTo>
                      <a:pt x="481" y="2160"/>
                    </a:lnTo>
                    <a:lnTo>
                      <a:pt x="483" y="2156"/>
                    </a:lnTo>
                    <a:lnTo>
                      <a:pt x="485" y="2151"/>
                    </a:lnTo>
                    <a:lnTo>
                      <a:pt x="487" y="2145"/>
                    </a:lnTo>
                    <a:lnTo>
                      <a:pt x="487" y="2138"/>
                    </a:lnTo>
                    <a:lnTo>
                      <a:pt x="489" y="2131"/>
                    </a:lnTo>
                    <a:lnTo>
                      <a:pt x="491" y="2125"/>
                    </a:lnTo>
                    <a:lnTo>
                      <a:pt x="493" y="2120"/>
                    </a:lnTo>
                    <a:lnTo>
                      <a:pt x="496" y="2116"/>
                    </a:lnTo>
                    <a:lnTo>
                      <a:pt x="498" y="2116"/>
                    </a:lnTo>
                    <a:lnTo>
                      <a:pt x="500" y="2120"/>
                    </a:lnTo>
                    <a:lnTo>
                      <a:pt x="502" y="2125"/>
                    </a:lnTo>
                    <a:lnTo>
                      <a:pt x="502" y="2136"/>
                    </a:lnTo>
                    <a:lnTo>
                      <a:pt x="504" y="2147"/>
                    </a:lnTo>
                    <a:lnTo>
                      <a:pt x="506" y="2160"/>
                    </a:lnTo>
                    <a:lnTo>
                      <a:pt x="508" y="2172"/>
                    </a:lnTo>
                    <a:lnTo>
                      <a:pt x="510" y="2183"/>
                    </a:lnTo>
                    <a:lnTo>
                      <a:pt x="512" y="2192"/>
                    </a:lnTo>
                    <a:lnTo>
                      <a:pt x="514" y="2194"/>
                    </a:lnTo>
                    <a:lnTo>
                      <a:pt x="517" y="2194"/>
                    </a:lnTo>
                    <a:lnTo>
                      <a:pt x="517" y="2187"/>
                    </a:lnTo>
                    <a:lnTo>
                      <a:pt x="519" y="2178"/>
                    </a:lnTo>
                    <a:lnTo>
                      <a:pt x="521" y="2165"/>
                    </a:lnTo>
                    <a:lnTo>
                      <a:pt x="523" y="2154"/>
                    </a:lnTo>
                    <a:lnTo>
                      <a:pt x="525" y="2143"/>
                    </a:lnTo>
                    <a:lnTo>
                      <a:pt x="527" y="2136"/>
                    </a:lnTo>
                    <a:lnTo>
                      <a:pt x="529" y="2133"/>
                    </a:lnTo>
                    <a:lnTo>
                      <a:pt x="531" y="2133"/>
                    </a:lnTo>
                    <a:lnTo>
                      <a:pt x="531" y="2136"/>
                    </a:lnTo>
                    <a:lnTo>
                      <a:pt x="533" y="2142"/>
                    </a:lnTo>
                    <a:lnTo>
                      <a:pt x="535" y="2145"/>
                    </a:lnTo>
                    <a:lnTo>
                      <a:pt x="538" y="2149"/>
                    </a:lnTo>
                    <a:lnTo>
                      <a:pt x="540" y="2151"/>
                    </a:lnTo>
                    <a:lnTo>
                      <a:pt x="542" y="2149"/>
                    </a:lnTo>
                    <a:lnTo>
                      <a:pt x="544" y="2145"/>
                    </a:lnTo>
                    <a:lnTo>
                      <a:pt x="546" y="2140"/>
                    </a:lnTo>
                    <a:lnTo>
                      <a:pt x="546" y="2134"/>
                    </a:lnTo>
                    <a:lnTo>
                      <a:pt x="548" y="2129"/>
                    </a:lnTo>
                    <a:lnTo>
                      <a:pt x="550" y="2125"/>
                    </a:lnTo>
                    <a:lnTo>
                      <a:pt x="552" y="2124"/>
                    </a:lnTo>
                    <a:lnTo>
                      <a:pt x="554" y="2124"/>
                    </a:lnTo>
                    <a:lnTo>
                      <a:pt x="556" y="2125"/>
                    </a:lnTo>
                    <a:lnTo>
                      <a:pt x="559" y="2129"/>
                    </a:lnTo>
                    <a:lnTo>
                      <a:pt x="561" y="2133"/>
                    </a:lnTo>
                    <a:lnTo>
                      <a:pt x="561" y="2134"/>
                    </a:lnTo>
                    <a:lnTo>
                      <a:pt x="563" y="2138"/>
                    </a:lnTo>
                    <a:lnTo>
                      <a:pt x="565" y="2140"/>
                    </a:lnTo>
                    <a:lnTo>
                      <a:pt x="567" y="2142"/>
                    </a:lnTo>
                    <a:lnTo>
                      <a:pt x="569" y="2143"/>
                    </a:lnTo>
                    <a:lnTo>
                      <a:pt x="571" y="2147"/>
                    </a:lnTo>
                    <a:lnTo>
                      <a:pt x="573" y="2151"/>
                    </a:lnTo>
                    <a:lnTo>
                      <a:pt x="575" y="2156"/>
                    </a:lnTo>
                    <a:lnTo>
                      <a:pt x="575" y="2163"/>
                    </a:lnTo>
                    <a:lnTo>
                      <a:pt x="577" y="2170"/>
                    </a:lnTo>
                    <a:lnTo>
                      <a:pt x="580" y="2176"/>
                    </a:lnTo>
                    <a:lnTo>
                      <a:pt x="582" y="2181"/>
                    </a:lnTo>
                    <a:lnTo>
                      <a:pt x="584" y="2183"/>
                    </a:lnTo>
                    <a:lnTo>
                      <a:pt x="586" y="2181"/>
                    </a:lnTo>
                    <a:lnTo>
                      <a:pt x="588" y="2179"/>
                    </a:lnTo>
                    <a:lnTo>
                      <a:pt x="590" y="2174"/>
                    </a:lnTo>
                    <a:lnTo>
                      <a:pt x="590" y="2169"/>
                    </a:lnTo>
                    <a:lnTo>
                      <a:pt x="592" y="2163"/>
                    </a:lnTo>
                    <a:lnTo>
                      <a:pt x="594" y="2160"/>
                    </a:lnTo>
                    <a:lnTo>
                      <a:pt x="596" y="2158"/>
                    </a:lnTo>
                    <a:lnTo>
                      <a:pt x="598" y="2158"/>
                    </a:lnTo>
                    <a:lnTo>
                      <a:pt x="601" y="2160"/>
                    </a:lnTo>
                    <a:lnTo>
                      <a:pt x="603" y="2161"/>
                    </a:lnTo>
                    <a:lnTo>
                      <a:pt x="605" y="2163"/>
                    </a:lnTo>
                    <a:lnTo>
                      <a:pt x="605" y="2165"/>
                    </a:lnTo>
                    <a:lnTo>
                      <a:pt x="607" y="2163"/>
                    </a:lnTo>
                    <a:lnTo>
                      <a:pt x="609" y="2160"/>
                    </a:lnTo>
                    <a:lnTo>
                      <a:pt x="611" y="2154"/>
                    </a:lnTo>
                    <a:lnTo>
                      <a:pt x="613" y="2149"/>
                    </a:lnTo>
                    <a:lnTo>
                      <a:pt x="615" y="2143"/>
                    </a:lnTo>
                    <a:lnTo>
                      <a:pt x="617" y="2140"/>
                    </a:lnTo>
                    <a:lnTo>
                      <a:pt x="619" y="2140"/>
                    </a:lnTo>
                    <a:lnTo>
                      <a:pt x="619" y="2142"/>
                    </a:lnTo>
                    <a:lnTo>
                      <a:pt x="622" y="2147"/>
                    </a:lnTo>
                    <a:lnTo>
                      <a:pt x="624" y="2154"/>
                    </a:lnTo>
                    <a:lnTo>
                      <a:pt x="626" y="2160"/>
                    </a:lnTo>
                    <a:lnTo>
                      <a:pt x="628" y="2161"/>
                    </a:lnTo>
                    <a:lnTo>
                      <a:pt x="630" y="2161"/>
                    </a:lnTo>
                    <a:lnTo>
                      <a:pt x="632" y="2158"/>
                    </a:lnTo>
                    <a:lnTo>
                      <a:pt x="634" y="2149"/>
                    </a:lnTo>
                    <a:lnTo>
                      <a:pt x="634" y="2140"/>
                    </a:lnTo>
                    <a:lnTo>
                      <a:pt x="636" y="2131"/>
                    </a:lnTo>
                    <a:lnTo>
                      <a:pt x="638" y="2124"/>
                    </a:lnTo>
                    <a:lnTo>
                      <a:pt x="640" y="2118"/>
                    </a:lnTo>
                    <a:lnTo>
                      <a:pt x="643" y="2118"/>
                    </a:lnTo>
                    <a:lnTo>
                      <a:pt x="645" y="2124"/>
                    </a:lnTo>
                    <a:lnTo>
                      <a:pt x="647" y="2131"/>
                    </a:lnTo>
                    <a:lnTo>
                      <a:pt x="649" y="2138"/>
                    </a:lnTo>
                    <a:lnTo>
                      <a:pt x="649" y="2143"/>
                    </a:lnTo>
                    <a:lnTo>
                      <a:pt x="651" y="2147"/>
                    </a:lnTo>
                    <a:lnTo>
                      <a:pt x="653" y="2147"/>
                    </a:lnTo>
                    <a:lnTo>
                      <a:pt x="655" y="2142"/>
                    </a:lnTo>
                    <a:lnTo>
                      <a:pt x="657" y="2134"/>
                    </a:lnTo>
                    <a:lnTo>
                      <a:pt x="659" y="2125"/>
                    </a:lnTo>
                    <a:lnTo>
                      <a:pt x="661" y="2120"/>
                    </a:lnTo>
                    <a:lnTo>
                      <a:pt x="663" y="2116"/>
                    </a:lnTo>
                    <a:lnTo>
                      <a:pt x="663" y="2116"/>
                    </a:lnTo>
                    <a:lnTo>
                      <a:pt x="666" y="2120"/>
                    </a:lnTo>
                    <a:lnTo>
                      <a:pt x="668" y="2129"/>
                    </a:lnTo>
                    <a:lnTo>
                      <a:pt x="670" y="2140"/>
                    </a:lnTo>
                    <a:lnTo>
                      <a:pt x="672" y="2149"/>
                    </a:lnTo>
                    <a:lnTo>
                      <a:pt x="674" y="2158"/>
                    </a:lnTo>
                    <a:lnTo>
                      <a:pt x="676" y="2165"/>
                    </a:lnTo>
                    <a:lnTo>
                      <a:pt x="678" y="2169"/>
                    </a:lnTo>
                    <a:lnTo>
                      <a:pt x="678" y="2169"/>
                    </a:lnTo>
                    <a:lnTo>
                      <a:pt x="680" y="2169"/>
                    </a:lnTo>
                    <a:lnTo>
                      <a:pt x="682" y="2169"/>
                    </a:lnTo>
                    <a:lnTo>
                      <a:pt x="684" y="2169"/>
                    </a:lnTo>
                    <a:lnTo>
                      <a:pt x="687" y="2170"/>
                    </a:lnTo>
                    <a:lnTo>
                      <a:pt x="689" y="2172"/>
                    </a:lnTo>
                    <a:lnTo>
                      <a:pt x="691" y="2174"/>
                    </a:lnTo>
                    <a:lnTo>
                      <a:pt x="693" y="2178"/>
                    </a:lnTo>
                    <a:lnTo>
                      <a:pt x="693" y="2178"/>
                    </a:lnTo>
                    <a:lnTo>
                      <a:pt x="695" y="2176"/>
                    </a:lnTo>
                    <a:lnTo>
                      <a:pt x="697" y="2172"/>
                    </a:lnTo>
                    <a:lnTo>
                      <a:pt x="699" y="2167"/>
                    </a:lnTo>
                    <a:lnTo>
                      <a:pt x="701" y="2161"/>
                    </a:lnTo>
                    <a:lnTo>
                      <a:pt x="703" y="2156"/>
                    </a:lnTo>
                    <a:lnTo>
                      <a:pt x="705" y="2151"/>
                    </a:lnTo>
                    <a:lnTo>
                      <a:pt x="705" y="2147"/>
                    </a:lnTo>
                    <a:lnTo>
                      <a:pt x="708" y="2145"/>
                    </a:lnTo>
                    <a:lnTo>
                      <a:pt x="710" y="2145"/>
                    </a:lnTo>
                    <a:lnTo>
                      <a:pt x="712" y="2147"/>
                    </a:lnTo>
                    <a:lnTo>
                      <a:pt x="714" y="2149"/>
                    </a:lnTo>
                    <a:lnTo>
                      <a:pt x="716" y="2151"/>
                    </a:lnTo>
                    <a:lnTo>
                      <a:pt x="718" y="2152"/>
                    </a:lnTo>
                    <a:lnTo>
                      <a:pt x="720" y="2154"/>
                    </a:lnTo>
                    <a:lnTo>
                      <a:pt x="720" y="2156"/>
                    </a:lnTo>
                    <a:lnTo>
                      <a:pt x="722" y="2156"/>
                    </a:lnTo>
                    <a:lnTo>
                      <a:pt x="724" y="2156"/>
                    </a:lnTo>
                    <a:lnTo>
                      <a:pt x="726" y="2158"/>
                    </a:lnTo>
                    <a:lnTo>
                      <a:pt x="729" y="2158"/>
                    </a:lnTo>
                    <a:lnTo>
                      <a:pt x="731" y="2158"/>
                    </a:lnTo>
                    <a:lnTo>
                      <a:pt x="733" y="2158"/>
                    </a:lnTo>
                    <a:lnTo>
                      <a:pt x="735" y="2154"/>
                    </a:lnTo>
                    <a:lnTo>
                      <a:pt x="735" y="2151"/>
                    </a:lnTo>
                    <a:lnTo>
                      <a:pt x="737" y="2145"/>
                    </a:lnTo>
                    <a:lnTo>
                      <a:pt x="739" y="2138"/>
                    </a:lnTo>
                    <a:lnTo>
                      <a:pt x="741" y="2129"/>
                    </a:lnTo>
                    <a:lnTo>
                      <a:pt x="743" y="2122"/>
                    </a:lnTo>
                    <a:lnTo>
                      <a:pt x="745" y="2115"/>
                    </a:lnTo>
                    <a:lnTo>
                      <a:pt x="747" y="2109"/>
                    </a:lnTo>
                    <a:lnTo>
                      <a:pt x="750" y="2107"/>
                    </a:lnTo>
                    <a:lnTo>
                      <a:pt x="750" y="2107"/>
                    </a:lnTo>
                    <a:lnTo>
                      <a:pt x="752" y="2113"/>
                    </a:lnTo>
                    <a:lnTo>
                      <a:pt x="754" y="2122"/>
                    </a:lnTo>
                    <a:lnTo>
                      <a:pt x="756" y="2133"/>
                    </a:lnTo>
                    <a:lnTo>
                      <a:pt x="758" y="2147"/>
                    </a:lnTo>
                    <a:lnTo>
                      <a:pt x="760" y="2160"/>
                    </a:lnTo>
                    <a:lnTo>
                      <a:pt x="762" y="2172"/>
                    </a:lnTo>
                    <a:lnTo>
                      <a:pt x="764" y="2183"/>
                    </a:lnTo>
                    <a:lnTo>
                      <a:pt x="764" y="2188"/>
                    </a:lnTo>
                    <a:lnTo>
                      <a:pt x="766" y="2190"/>
                    </a:lnTo>
                    <a:lnTo>
                      <a:pt x="768" y="2188"/>
                    </a:lnTo>
                    <a:lnTo>
                      <a:pt x="771" y="2181"/>
                    </a:lnTo>
                    <a:lnTo>
                      <a:pt x="773" y="2170"/>
                    </a:lnTo>
                    <a:lnTo>
                      <a:pt x="775" y="2160"/>
                    </a:lnTo>
                    <a:lnTo>
                      <a:pt x="777" y="2149"/>
                    </a:lnTo>
                    <a:lnTo>
                      <a:pt x="779" y="2140"/>
                    </a:lnTo>
                    <a:lnTo>
                      <a:pt x="779" y="2134"/>
                    </a:lnTo>
                    <a:lnTo>
                      <a:pt x="781" y="2133"/>
                    </a:lnTo>
                    <a:lnTo>
                      <a:pt x="783" y="2134"/>
                    </a:lnTo>
                    <a:lnTo>
                      <a:pt x="785" y="2138"/>
                    </a:lnTo>
                    <a:lnTo>
                      <a:pt x="787" y="2143"/>
                    </a:lnTo>
                    <a:lnTo>
                      <a:pt x="789" y="2147"/>
                    </a:lnTo>
                    <a:lnTo>
                      <a:pt x="792" y="2152"/>
                    </a:lnTo>
                    <a:lnTo>
                      <a:pt x="794" y="2154"/>
                    </a:lnTo>
                    <a:lnTo>
                      <a:pt x="794" y="2158"/>
                    </a:lnTo>
                    <a:lnTo>
                      <a:pt x="796" y="2160"/>
                    </a:lnTo>
                    <a:lnTo>
                      <a:pt x="798" y="2161"/>
                    </a:lnTo>
                    <a:lnTo>
                      <a:pt x="800" y="2167"/>
                    </a:lnTo>
                    <a:lnTo>
                      <a:pt x="802" y="2172"/>
                    </a:lnTo>
                    <a:lnTo>
                      <a:pt x="804" y="2178"/>
                    </a:lnTo>
                    <a:lnTo>
                      <a:pt x="806" y="2183"/>
                    </a:lnTo>
                    <a:lnTo>
                      <a:pt x="808" y="2187"/>
                    </a:lnTo>
                    <a:lnTo>
                      <a:pt x="808" y="2188"/>
                    </a:lnTo>
                    <a:lnTo>
                      <a:pt x="810" y="2187"/>
                    </a:lnTo>
                    <a:lnTo>
                      <a:pt x="813" y="2181"/>
                    </a:lnTo>
                    <a:lnTo>
                      <a:pt x="815" y="2176"/>
                    </a:lnTo>
                    <a:lnTo>
                      <a:pt x="817" y="2169"/>
                    </a:lnTo>
                    <a:lnTo>
                      <a:pt x="819" y="2163"/>
                    </a:lnTo>
                    <a:lnTo>
                      <a:pt x="821" y="2160"/>
                    </a:lnTo>
                    <a:lnTo>
                      <a:pt x="823" y="2161"/>
                    </a:lnTo>
                    <a:lnTo>
                      <a:pt x="823" y="2167"/>
                    </a:lnTo>
                    <a:lnTo>
                      <a:pt x="825" y="2176"/>
                    </a:lnTo>
                    <a:lnTo>
                      <a:pt x="827" y="2185"/>
                    </a:lnTo>
                    <a:lnTo>
                      <a:pt x="829" y="2192"/>
                    </a:lnTo>
                    <a:lnTo>
                      <a:pt x="831" y="2197"/>
                    </a:lnTo>
                    <a:lnTo>
                      <a:pt x="834" y="2199"/>
                    </a:lnTo>
                    <a:lnTo>
                      <a:pt x="836" y="2197"/>
                    </a:lnTo>
                    <a:lnTo>
                      <a:pt x="838" y="2190"/>
                    </a:lnTo>
                    <a:lnTo>
                      <a:pt x="838" y="2183"/>
                    </a:lnTo>
                    <a:lnTo>
                      <a:pt x="840" y="2174"/>
                    </a:lnTo>
                    <a:lnTo>
                      <a:pt x="842" y="2167"/>
                    </a:lnTo>
                    <a:lnTo>
                      <a:pt x="844" y="2161"/>
                    </a:lnTo>
                    <a:lnTo>
                      <a:pt x="846" y="2158"/>
                    </a:lnTo>
                    <a:lnTo>
                      <a:pt x="848" y="2156"/>
                    </a:lnTo>
                    <a:lnTo>
                      <a:pt x="850" y="2156"/>
                    </a:lnTo>
                    <a:lnTo>
                      <a:pt x="852" y="2156"/>
                    </a:lnTo>
                    <a:lnTo>
                      <a:pt x="852" y="2154"/>
                    </a:lnTo>
                    <a:lnTo>
                      <a:pt x="855" y="2154"/>
                    </a:lnTo>
                    <a:lnTo>
                      <a:pt x="857" y="2151"/>
                    </a:lnTo>
                    <a:lnTo>
                      <a:pt x="859" y="2149"/>
                    </a:lnTo>
                    <a:lnTo>
                      <a:pt x="861" y="2149"/>
                    </a:lnTo>
                    <a:lnTo>
                      <a:pt x="863" y="2151"/>
                    </a:lnTo>
                    <a:lnTo>
                      <a:pt x="865" y="2152"/>
                    </a:lnTo>
                    <a:lnTo>
                      <a:pt x="867" y="2156"/>
                    </a:lnTo>
                    <a:lnTo>
                      <a:pt x="867" y="2158"/>
                    </a:lnTo>
                    <a:lnTo>
                      <a:pt x="869" y="2160"/>
                    </a:lnTo>
                    <a:lnTo>
                      <a:pt x="871" y="2158"/>
                    </a:lnTo>
                    <a:lnTo>
                      <a:pt x="873" y="2152"/>
                    </a:lnTo>
                    <a:lnTo>
                      <a:pt x="876" y="2143"/>
                    </a:lnTo>
                    <a:lnTo>
                      <a:pt x="878" y="2134"/>
                    </a:lnTo>
                    <a:lnTo>
                      <a:pt x="880" y="2125"/>
                    </a:lnTo>
                    <a:lnTo>
                      <a:pt x="882" y="2120"/>
                    </a:lnTo>
                    <a:lnTo>
                      <a:pt x="882" y="2120"/>
                    </a:lnTo>
                    <a:lnTo>
                      <a:pt x="884" y="2125"/>
                    </a:lnTo>
                    <a:lnTo>
                      <a:pt x="886" y="2136"/>
                    </a:lnTo>
                    <a:lnTo>
                      <a:pt x="888" y="2149"/>
                    </a:lnTo>
                    <a:lnTo>
                      <a:pt x="890" y="2165"/>
                    </a:lnTo>
                    <a:lnTo>
                      <a:pt x="892" y="2176"/>
                    </a:lnTo>
                    <a:lnTo>
                      <a:pt x="894" y="2183"/>
                    </a:lnTo>
                    <a:lnTo>
                      <a:pt x="897" y="2185"/>
                    </a:lnTo>
                    <a:lnTo>
                      <a:pt x="897" y="2178"/>
                    </a:lnTo>
                    <a:lnTo>
                      <a:pt x="899" y="2167"/>
                    </a:lnTo>
                    <a:lnTo>
                      <a:pt x="901" y="2152"/>
                    </a:lnTo>
                    <a:lnTo>
                      <a:pt x="903" y="2138"/>
                    </a:lnTo>
                    <a:lnTo>
                      <a:pt x="905" y="2129"/>
                    </a:lnTo>
                    <a:lnTo>
                      <a:pt x="907" y="2124"/>
                    </a:lnTo>
                    <a:lnTo>
                      <a:pt x="909" y="2125"/>
                    </a:lnTo>
                    <a:lnTo>
                      <a:pt x="911" y="2133"/>
                    </a:lnTo>
                    <a:lnTo>
                      <a:pt x="911" y="2142"/>
                    </a:lnTo>
                    <a:lnTo>
                      <a:pt x="913" y="2152"/>
                    </a:lnTo>
                    <a:lnTo>
                      <a:pt x="915" y="2163"/>
                    </a:lnTo>
                    <a:lnTo>
                      <a:pt x="918" y="2169"/>
                    </a:lnTo>
                    <a:lnTo>
                      <a:pt x="920" y="2169"/>
                    </a:lnTo>
                    <a:lnTo>
                      <a:pt x="922" y="2167"/>
                    </a:lnTo>
                    <a:lnTo>
                      <a:pt x="924" y="2160"/>
                    </a:lnTo>
                    <a:lnTo>
                      <a:pt x="926" y="2152"/>
                    </a:lnTo>
                    <a:lnTo>
                      <a:pt x="926" y="2147"/>
                    </a:lnTo>
                    <a:lnTo>
                      <a:pt x="928" y="2142"/>
                    </a:lnTo>
                    <a:lnTo>
                      <a:pt x="930" y="2142"/>
                    </a:lnTo>
                    <a:lnTo>
                      <a:pt x="932" y="2142"/>
                    </a:lnTo>
                    <a:lnTo>
                      <a:pt x="934" y="2143"/>
                    </a:lnTo>
                    <a:lnTo>
                      <a:pt x="936" y="2147"/>
                    </a:lnTo>
                    <a:lnTo>
                      <a:pt x="938" y="2147"/>
                    </a:lnTo>
                    <a:lnTo>
                      <a:pt x="941" y="2145"/>
                    </a:lnTo>
                    <a:lnTo>
                      <a:pt x="941" y="2142"/>
                    </a:lnTo>
                    <a:lnTo>
                      <a:pt x="943" y="2136"/>
                    </a:lnTo>
                    <a:lnTo>
                      <a:pt x="945" y="2131"/>
                    </a:lnTo>
                    <a:lnTo>
                      <a:pt x="947" y="2125"/>
                    </a:lnTo>
                    <a:lnTo>
                      <a:pt x="949" y="2124"/>
                    </a:lnTo>
                    <a:lnTo>
                      <a:pt x="951" y="2125"/>
                    </a:lnTo>
                    <a:lnTo>
                      <a:pt x="953" y="2131"/>
                    </a:lnTo>
                    <a:lnTo>
                      <a:pt x="955" y="2140"/>
                    </a:lnTo>
                    <a:lnTo>
                      <a:pt x="955" y="2149"/>
                    </a:lnTo>
                    <a:lnTo>
                      <a:pt x="957" y="2160"/>
                    </a:lnTo>
                    <a:lnTo>
                      <a:pt x="959" y="2169"/>
                    </a:lnTo>
                    <a:lnTo>
                      <a:pt x="962" y="2174"/>
                    </a:lnTo>
                    <a:lnTo>
                      <a:pt x="964" y="2176"/>
                    </a:lnTo>
                    <a:lnTo>
                      <a:pt x="966" y="2174"/>
                    </a:lnTo>
                    <a:lnTo>
                      <a:pt x="968" y="2170"/>
                    </a:lnTo>
                    <a:lnTo>
                      <a:pt x="970" y="2165"/>
                    </a:lnTo>
                    <a:lnTo>
                      <a:pt x="970" y="2158"/>
                    </a:lnTo>
                    <a:lnTo>
                      <a:pt x="972" y="2154"/>
                    </a:lnTo>
                    <a:lnTo>
                      <a:pt x="974" y="2151"/>
                    </a:lnTo>
                    <a:lnTo>
                      <a:pt x="976" y="2151"/>
                    </a:lnTo>
                    <a:lnTo>
                      <a:pt x="978" y="2152"/>
                    </a:lnTo>
                    <a:lnTo>
                      <a:pt x="980" y="2154"/>
                    </a:lnTo>
                    <a:lnTo>
                      <a:pt x="983" y="2158"/>
                    </a:lnTo>
                    <a:lnTo>
                      <a:pt x="985" y="2161"/>
                    </a:lnTo>
                    <a:lnTo>
                      <a:pt x="985" y="2163"/>
                    </a:lnTo>
                    <a:lnTo>
                      <a:pt x="987" y="2163"/>
                    </a:lnTo>
                    <a:lnTo>
                      <a:pt x="989" y="2161"/>
                    </a:lnTo>
                    <a:lnTo>
                      <a:pt x="991" y="2160"/>
                    </a:lnTo>
                    <a:lnTo>
                      <a:pt x="993" y="2158"/>
                    </a:lnTo>
                    <a:lnTo>
                      <a:pt x="995" y="2154"/>
                    </a:lnTo>
                    <a:lnTo>
                      <a:pt x="997" y="2151"/>
                    </a:lnTo>
                    <a:lnTo>
                      <a:pt x="999" y="2145"/>
                    </a:lnTo>
                    <a:lnTo>
                      <a:pt x="999" y="2142"/>
                    </a:lnTo>
                    <a:lnTo>
                      <a:pt x="1001" y="2138"/>
                    </a:lnTo>
                    <a:lnTo>
                      <a:pt x="1004" y="2134"/>
                    </a:lnTo>
                    <a:lnTo>
                      <a:pt x="1006" y="2131"/>
                    </a:lnTo>
                    <a:lnTo>
                      <a:pt x="1008" y="2129"/>
                    </a:lnTo>
                    <a:lnTo>
                      <a:pt x="1010" y="2125"/>
                    </a:lnTo>
                    <a:lnTo>
                      <a:pt x="1012" y="2124"/>
                    </a:lnTo>
                    <a:lnTo>
                      <a:pt x="1014" y="2124"/>
                    </a:lnTo>
                    <a:lnTo>
                      <a:pt x="1014" y="2125"/>
                    </a:lnTo>
                    <a:lnTo>
                      <a:pt x="1016" y="2127"/>
                    </a:lnTo>
                    <a:lnTo>
                      <a:pt x="1018" y="2131"/>
                    </a:lnTo>
                    <a:lnTo>
                      <a:pt x="1020" y="2134"/>
                    </a:lnTo>
                    <a:lnTo>
                      <a:pt x="1022" y="2136"/>
                    </a:lnTo>
                    <a:lnTo>
                      <a:pt x="1025" y="2140"/>
                    </a:lnTo>
                    <a:lnTo>
                      <a:pt x="1027" y="2142"/>
                    </a:lnTo>
                    <a:lnTo>
                      <a:pt x="1029" y="2142"/>
                    </a:lnTo>
                    <a:lnTo>
                      <a:pt x="1029" y="2140"/>
                    </a:lnTo>
                    <a:lnTo>
                      <a:pt x="1031" y="2140"/>
                    </a:lnTo>
                    <a:lnTo>
                      <a:pt x="1033" y="2138"/>
                    </a:lnTo>
                    <a:lnTo>
                      <a:pt x="1035" y="2140"/>
                    </a:lnTo>
                    <a:lnTo>
                      <a:pt x="1037" y="2140"/>
                    </a:lnTo>
                    <a:lnTo>
                      <a:pt x="1039" y="2142"/>
                    </a:lnTo>
                    <a:lnTo>
                      <a:pt x="1041" y="2143"/>
                    </a:lnTo>
                    <a:lnTo>
                      <a:pt x="1043" y="2142"/>
                    </a:lnTo>
                    <a:lnTo>
                      <a:pt x="1043" y="2140"/>
                    </a:lnTo>
                    <a:lnTo>
                      <a:pt x="1046" y="2134"/>
                    </a:lnTo>
                    <a:lnTo>
                      <a:pt x="1048" y="2125"/>
                    </a:lnTo>
                    <a:lnTo>
                      <a:pt x="1050" y="2115"/>
                    </a:lnTo>
                    <a:lnTo>
                      <a:pt x="1052" y="2104"/>
                    </a:lnTo>
                    <a:lnTo>
                      <a:pt x="1054" y="2093"/>
                    </a:lnTo>
                    <a:lnTo>
                      <a:pt x="1056" y="2086"/>
                    </a:lnTo>
                    <a:lnTo>
                      <a:pt x="1058" y="2084"/>
                    </a:lnTo>
                    <a:lnTo>
                      <a:pt x="1058" y="2088"/>
                    </a:lnTo>
                    <a:lnTo>
                      <a:pt x="1060" y="2098"/>
                    </a:lnTo>
                    <a:lnTo>
                      <a:pt x="1062" y="2111"/>
                    </a:lnTo>
                    <a:lnTo>
                      <a:pt x="1064" y="2129"/>
                    </a:lnTo>
                    <a:lnTo>
                      <a:pt x="1067" y="2147"/>
                    </a:lnTo>
                    <a:lnTo>
                      <a:pt x="1069" y="2163"/>
                    </a:lnTo>
                    <a:lnTo>
                      <a:pt x="1071" y="2176"/>
                    </a:lnTo>
                    <a:lnTo>
                      <a:pt x="1073" y="2183"/>
                    </a:lnTo>
                    <a:lnTo>
                      <a:pt x="1073" y="2188"/>
                    </a:lnTo>
                    <a:lnTo>
                      <a:pt x="1075" y="2188"/>
                    </a:lnTo>
                    <a:lnTo>
                      <a:pt x="1077" y="2185"/>
                    </a:lnTo>
                    <a:lnTo>
                      <a:pt x="1079" y="2181"/>
                    </a:lnTo>
                    <a:lnTo>
                      <a:pt x="1081" y="2178"/>
                    </a:lnTo>
                    <a:lnTo>
                      <a:pt x="1083" y="2174"/>
                    </a:lnTo>
                    <a:lnTo>
                      <a:pt x="1085" y="2172"/>
                    </a:lnTo>
                    <a:lnTo>
                      <a:pt x="1088" y="2170"/>
                    </a:lnTo>
                    <a:lnTo>
                      <a:pt x="1088" y="2167"/>
                    </a:lnTo>
                    <a:lnTo>
                      <a:pt x="1090" y="2161"/>
                    </a:lnTo>
                    <a:lnTo>
                      <a:pt x="1092" y="2156"/>
                    </a:lnTo>
                    <a:lnTo>
                      <a:pt x="1094" y="2149"/>
                    </a:lnTo>
                    <a:lnTo>
                      <a:pt x="1096" y="2142"/>
                    </a:lnTo>
                    <a:lnTo>
                      <a:pt x="1098" y="2134"/>
                    </a:lnTo>
                    <a:lnTo>
                      <a:pt x="1100" y="2129"/>
                    </a:lnTo>
                    <a:lnTo>
                      <a:pt x="1100" y="2127"/>
                    </a:lnTo>
                    <a:lnTo>
                      <a:pt x="1102" y="2129"/>
                    </a:lnTo>
                    <a:lnTo>
                      <a:pt x="1104" y="2133"/>
                    </a:lnTo>
                    <a:lnTo>
                      <a:pt x="1106" y="2136"/>
                    </a:lnTo>
                    <a:lnTo>
                      <a:pt x="1109" y="2140"/>
                    </a:lnTo>
                    <a:lnTo>
                      <a:pt x="1111" y="2142"/>
                    </a:lnTo>
                    <a:lnTo>
                      <a:pt x="1113" y="2142"/>
                    </a:lnTo>
                    <a:lnTo>
                      <a:pt x="1115" y="2140"/>
                    </a:lnTo>
                    <a:lnTo>
                      <a:pt x="1115" y="2134"/>
                    </a:lnTo>
                    <a:lnTo>
                      <a:pt x="1117" y="2129"/>
                    </a:lnTo>
                    <a:lnTo>
                      <a:pt x="1119" y="2127"/>
                    </a:lnTo>
                    <a:lnTo>
                      <a:pt x="1121" y="2125"/>
                    </a:lnTo>
                    <a:lnTo>
                      <a:pt x="1123" y="2129"/>
                    </a:lnTo>
                    <a:lnTo>
                      <a:pt x="1125" y="2134"/>
                    </a:lnTo>
                    <a:lnTo>
                      <a:pt x="1127" y="2143"/>
                    </a:lnTo>
                    <a:lnTo>
                      <a:pt x="1130" y="2151"/>
                    </a:lnTo>
                    <a:lnTo>
                      <a:pt x="1130" y="2158"/>
                    </a:lnTo>
                    <a:lnTo>
                      <a:pt x="1132" y="2161"/>
                    </a:lnTo>
                    <a:lnTo>
                      <a:pt x="1134" y="2160"/>
                    </a:lnTo>
                    <a:lnTo>
                      <a:pt x="1136" y="2156"/>
                    </a:lnTo>
                    <a:lnTo>
                      <a:pt x="1138" y="2147"/>
                    </a:lnTo>
                    <a:lnTo>
                      <a:pt x="1140" y="2138"/>
                    </a:lnTo>
                    <a:lnTo>
                      <a:pt x="1142" y="2131"/>
                    </a:lnTo>
                    <a:lnTo>
                      <a:pt x="1144" y="2125"/>
                    </a:lnTo>
                    <a:lnTo>
                      <a:pt x="1144" y="2125"/>
                    </a:lnTo>
                    <a:lnTo>
                      <a:pt x="1146" y="2127"/>
                    </a:lnTo>
                    <a:lnTo>
                      <a:pt x="1148" y="2134"/>
                    </a:lnTo>
                    <a:lnTo>
                      <a:pt x="1151" y="2142"/>
                    </a:lnTo>
                    <a:lnTo>
                      <a:pt x="1153" y="2149"/>
                    </a:lnTo>
                    <a:lnTo>
                      <a:pt x="1155" y="2152"/>
                    </a:lnTo>
                    <a:lnTo>
                      <a:pt x="1157" y="2154"/>
                    </a:lnTo>
                    <a:lnTo>
                      <a:pt x="1159" y="2152"/>
                    </a:lnTo>
                    <a:lnTo>
                      <a:pt x="1159" y="2149"/>
                    </a:lnTo>
                    <a:lnTo>
                      <a:pt x="1161" y="2143"/>
                    </a:lnTo>
                    <a:lnTo>
                      <a:pt x="1163" y="2138"/>
                    </a:lnTo>
                    <a:lnTo>
                      <a:pt x="1165" y="2134"/>
                    </a:lnTo>
                    <a:lnTo>
                      <a:pt x="1167" y="2133"/>
                    </a:lnTo>
                    <a:lnTo>
                      <a:pt x="1169" y="2133"/>
                    </a:lnTo>
                    <a:lnTo>
                      <a:pt x="1172" y="2134"/>
                    </a:lnTo>
                    <a:lnTo>
                      <a:pt x="1174" y="2136"/>
                    </a:lnTo>
                    <a:lnTo>
                      <a:pt x="1174" y="2136"/>
                    </a:lnTo>
                    <a:lnTo>
                      <a:pt x="1176" y="2136"/>
                    </a:lnTo>
                    <a:lnTo>
                      <a:pt x="1178" y="2134"/>
                    </a:lnTo>
                    <a:lnTo>
                      <a:pt x="1180" y="2133"/>
                    </a:lnTo>
                    <a:lnTo>
                      <a:pt x="1182" y="2129"/>
                    </a:lnTo>
                    <a:lnTo>
                      <a:pt x="1184" y="2127"/>
                    </a:lnTo>
                    <a:lnTo>
                      <a:pt x="1186" y="2129"/>
                    </a:lnTo>
                    <a:lnTo>
                      <a:pt x="1188" y="2134"/>
                    </a:lnTo>
                    <a:lnTo>
                      <a:pt x="1188" y="2140"/>
                    </a:lnTo>
                    <a:lnTo>
                      <a:pt x="1190" y="2147"/>
                    </a:lnTo>
                    <a:lnTo>
                      <a:pt x="1193" y="2154"/>
                    </a:lnTo>
                    <a:lnTo>
                      <a:pt x="1195" y="2158"/>
                    </a:lnTo>
                    <a:lnTo>
                      <a:pt x="1197" y="2158"/>
                    </a:lnTo>
                    <a:lnTo>
                      <a:pt x="1199" y="2152"/>
                    </a:lnTo>
                    <a:lnTo>
                      <a:pt x="1201" y="2142"/>
                    </a:lnTo>
                    <a:lnTo>
                      <a:pt x="1203" y="2129"/>
                    </a:lnTo>
                    <a:lnTo>
                      <a:pt x="1203" y="2115"/>
                    </a:lnTo>
                    <a:lnTo>
                      <a:pt x="1205" y="2102"/>
                    </a:lnTo>
                    <a:lnTo>
                      <a:pt x="1207" y="2095"/>
                    </a:lnTo>
                    <a:lnTo>
                      <a:pt x="1209" y="2091"/>
                    </a:lnTo>
                    <a:lnTo>
                      <a:pt x="1211" y="2097"/>
                    </a:lnTo>
                    <a:lnTo>
                      <a:pt x="1214" y="2107"/>
                    </a:lnTo>
                    <a:lnTo>
                      <a:pt x="1216" y="2120"/>
                    </a:lnTo>
                    <a:lnTo>
                      <a:pt x="1218" y="2134"/>
                    </a:lnTo>
                    <a:lnTo>
                      <a:pt x="1218" y="2147"/>
                    </a:lnTo>
                    <a:lnTo>
                      <a:pt x="1220" y="2156"/>
                    </a:lnTo>
                    <a:lnTo>
                      <a:pt x="1222" y="2161"/>
                    </a:lnTo>
                    <a:lnTo>
                      <a:pt x="1224" y="2160"/>
                    </a:lnTo>
                    <a:lnTo>
                      <a:pt x="1226" y="2156"/>
                    </a:lnTo>
                    <a:lnTo>
                      <a:pt x="1228" y="2149"/>
                    </a:lnTo>
                    <a:lnTo>
                      <a:pt x="1230" y="2142"/>
                    </a:lnTo>
                    <a:lnTo>
                      <a:pt x="1232" y="2138"/>
                    </a:lnTo>
                    <a:lnTo>
                      <a:pt x="1232" y="2136"/>
                    </a:lnTo>
                    <a:lnTo>
                      <a:pt x="1234" y="2136"/>
                    </a:lnTo>
                    <a:lnTo>
                      <a:pt x="1237" y="2138"/>
                    </a:lnTo>
                    <a:lnTo>
                      <a:pt x="1239" y="2140"/>
                    </a:lnTo>
                    <a:lnTo>
                      <a:pt x="1241" y="2142"/>
                    </a:lnTo>
                    <a:lnTo>
                      <a:pt x="1243" y="2142"/>
                    </a:lnTo>
                    <a:lnTo>
                      <a:pt x="1245" y="2138"/>
                    </a:lnTo>
                    <a:lnTo>
                      <a:pt x="1247" y="2133"/>
                    </a:lnTo>
                    <a:lnTo>
                      <a:pt x="1247" y="2124"/>
                    </a:lnTo>
                    <a:lnTo>
                      <a:pt x="1249" y="2116"/>
                    </a:lnTo>
                    <a:lnTo>
                      <a:pt x="1251" y="2109"/>
                    </a:lnTo>
                    <a:lnTo>
                      <a:pt x="1253" y="2104"/>
                    </a:lnTo>
                    <a:lnTo>
                      <a:pt x="1255" y="2102"/>
                    </a:lnTo>
                    <a:lnTo>
                      <a:pt x="1258" y="2106"/>
                    </a:lnTo>
                    <a:lnTo>
                      <a:pt x="1260" y="2109"/>
                    </a:lnTo>
                    <a:lnTo>
                      <a:pt x="1262" y="2116"/>
                    </a:lnTo>
                    <a:lnTo>
                      <a:pt x="1262" y="2122"/>
                    </a:lnTo>
                    <a:lnTo>
                      <a:pt x="1264" y="2127"/>
                    </a:lnTo>
                    <a:lnTo>
                      <a:pt x="1266" y="2131"/>
                    </a:lnTo>
                    <a:lnTo>
                      <a:pt x="1268" y="2133"/>
                    </a:lnTo>
                    <a:lnTo>
                      <a:pt x="1270" y="2133"/>
                    </a:lnTo>
                    <a:lnTo>
                      <a:pt x="1272" y="2129"/>
                    </a:lnTo>
                    <a:lnTo>
                      <a:pt x="1274" y="2127"/>
                    </a:lnTo>
                    <a:lnTo>
                      <a:pt x="1276" y="2124"/>
                    </a:lnTo>
                    <a:lnTo>
                      <a:pt x="1276" y="2122"/>
                    </a:lnTo>
                    <a:lnTo>
                      <a:pt x="1279" y="2120"/>
                    </a:lnTo>
                    <a:lnTo>
                      <a:pt x="1281" y="2120"/>
                    </a:lnTo>
                    <a:lnTo>
                      <a:pt x="1283" y="2122"/>
                    </a:lnTo>
                    <a:lnTo>
                      <a:pt x="1285" y="2124"/>
                    </a:lnTo>
                    <a:lnTo>
                      <a:pt x="1287" y="2127"/>
                    </a:lnTo>
                    <a:lnTo>
                      <a:pt x="1289" y="2129"/>
                    </a:lnTo>
                    <a:lnTo>
                      <a:pt x="1291" y="2131"/>
                    </a:lnTo>
                    <a:lnTo>
                      <a:pt x="1291" y="2133"/>
                    </a:lnTo>
                    <a:lnTo>
                      <a:pt x="1293" y="2133"/>
                    </a:lnTo>
                    <a:lnTo>
                      <a:pt x="1295" y="2129"/>
                    </a:lnTo>
                    <a:lnTo>
                      <a:pt x="1297" y="2125"/>
                    </a:lnTo>
                    <a:lnTo>
                      <a:pt x="1300" y="2120"/>
                    </a:lnTo>
                    <a:lnTo>
                      <a:pt x="1302" y="2113"/>
                    </a:lnTo>
                    <a:lnTo>
                      <a:pt x="1304" y="2106"/>
                    </a:lnTo>
                    <a:lnTo>
                      <a:pt x="1306" y="2100"/>
                    </a:lnTo>
                    <a:lnTo>
                      <a:pt x="1306" y="2097"/>
                    </a:lnTo>
                    <a:lnTo>
                      <a:pt x="1308" y="2095"/>
                    </a:lnTo>
                    <a:lnTo>
                      <a:pt x="1310" y="2097"/>
                    </a:lnTo>
                    <a:lnTo>
                      <a:pt x="1312" y="2104"/>
                    </a:lnTo>
                    <a:lnTo>
                      <a:pt x="1314" y="2111"/>
                    </a:lnTo>
                    <a:lnTo>
                      <a:pt x="1316" y="2120"/>
                    </a:lnTo>
                    <a:lnTo>
                      <a:pt x="1318" y="2129"/>
                    </a:lnTo>
                    <a:lnTo>
                      <a:pt x="1321" y="2134"/>
                    </a:lnTo>
                    <a:lnTo>
                      <a:pt x="1321" y="2136"/>
                    </a:lnTo>
                    <a:lnTo>
                      <a:pt x="1323" y="2134"/>
                    </a:lnTo>
                    <a:lnTo>
                      <a:pt x="1325" y="2127"/>
                    </a:lnTo>
                    <a:lnTo>
                      <a:pt x="1327" y="2118"/>
                    </a:lnTo>
                    <a:lnTo>
                      <a:pt x="1329" y="2107"/>
                    </a:lnTo>
                    <a:lnTo>
                      <a:pt x="1331" y="2097"/>
                    </a:lnTo>
                    <a:lnTo>
                      <a:pt x="1333" y="2088"/>
                    </a:lnTo>
                    <a:lnTo>
                      <a:pt x="1335" y="2080"/>
                    </a:lnTo>
                    <a:lnTo>
                      <a:pt x="1335" y="2077"/>
                    </a:lnTo>
                    <a:lnTo>
                      <a:pt x="1337" y="2075"/>
                    </a:lnTo>
                    <a:lnTo>
                      <a:pt x="1339" y="2075"/>
                    </a:lnTo>
                    <a:lnTo>
                      <a:pt x="1342" y="2075"/>
                    </a:lnTo>
                    <a:lnTo>
                      <a:pt x="1344" y="2075"/>
                    </a:lnTo>
                    <a:lnTo>
                      <a:pt x="1346" y="2075"/>
                    </a:lnTo>
                    <a:lnTo>
                      <a:pt x="1348" y="2073"/>
                    </a:lnTo>
                    <a:lnTo>
                      <a:pt x="1350" y="2073"/>
                    </a:lnTo>
                    <a:lnTo>
                      <a:pt x="1350" y="2077"/>
                    </a:lnTo>
                    <a:lnTo>
                      <a:pt x="1352" y="2082"/>
                    </a:lnTo>
                    <a:lnTo>
                      <a:pt x="1354" y="2091"/>
                    </a:lnTo>
                    <a:lnTo>
                      <a:pt x="1356" y="2102"/>
                    </a:lnTo>
                    <a:lnTo>
                      <a:pt x="1358" y="2113"/>
                    </a:lnTo>
                    <a:lnTo>
                      <a:pt x="1360" y="2124"/>
                    </a:lnTo>
                    <a:lnTo>
                      <a:pt x="1363" y="2131"/>
                    </a:lnTo>
                    <a:lnTo>
                      <a:pt x="1365" y="2133"/>
                    </a:lnTo>
                    <a:lnTo>
                      <a:pt x="1365" y="2131"/>
                    </a:lnTo>
                    <a:lnTo>
                      <a:pt x="1367" y="2122"/>
                    </a:lnTo>
                    <a:lnTo>
                      <a:pt x="1369" y="2111"/>
                    </a:lnTo>
                    <a:lnTo>
                      <a:pt x="1371" y="2100"/>
                    </a:lnTo>
                    <a:lnTo>
                      <a:pt x="1373" y="2091"/>
                    </a:lnTo>
                    <a:lnTo>
                      <a:pt x="1375" y="2084"/>
                    </a:lnTo>
                    <a:lnTo>
                      <a:pt x="1377" y="2082"/>
                    </a:lnTo>
                    <a:lnTo>
                      <a:pt x="1379" y="2084"/>
                    </a:lnTo>
                    <a:lnTo>
                      <a:pt x="1379" y="2089"/>
                    </a:lnTo>
                    <a:lnTo>
                      <a:pt x="1381" y="2095"/>
                    </a:lnTo>
                    <a:lnTo>
                      <a:pt x="1384" y="2100"/>
                    </a:lnTo>
                    <a:lnTo>
                      <a:pt x="1386" y="2102"/>
                    </a:lnTo>
                    <a:lnTo>
                      <a:pt x="1388" y="2100"/>
                    </a:lnTo>
                    <a:lnTo>
                      <a:pt x="1390" y="2097"/>
                    </a:lnTo>
                    <a:lnTo>
                      <a:pt x="1392" y="2091"/>
                    </a:lnTo>
                    <a:lnTo>
                      <a:pt x="1394" y="2088"/>
                    </a:lnTo>
                    <a:lnTo>
                      <a:pt x="1394" y="2084"/>
                    </a:lnTo>
                    <a:lnTo>
                      <a:pt x="1396" y="2084"/>
                    </a:lnTo>
                    <a:lnTo>
                      <a:pt x="1398" y="2088"/>
                    </a:lnTo>
                    <a:lnTo>
                      <a:pt x="1400" y="2093"/>
                    </a:lnTo>
                    <a:lnTo>
                      <a:pt x="1402" y="2098"/>
                    </a:lnTo>
                    <a:lnTo>
                      <a:pt x="1405" y="2102"/>
                    </a:lnTo>
                    <a:lnTo>
                      <a:pt x="1407" y="2102"/>
                    </a:lnTo>
                    <a:lnTo>
                      <a:pt x="1409" y="2097"/>
                    </a:lnTo>
                    <a:lnTo>
                      <a:pt x="1409" y="2089"/>
                    </a:lnTo>
                    <a:lnTo>
                      <a:pt x="1411" y="2079"/>
                    </a:lnTo>
                    <a:lnTo>
                      <a:pt x="1413" y="2068"/>
                    </a:lnTo>
                    <a:lnTo>
                      <a:pt x="1415" y="2061"/>
                    </a:lnTo>
                    <a:lnTo>
                      <a:pt x="1417" y="2057"/>
                    </a:lnTo>
                    <a:lnTo>
                      <a:pt x="1419" y="2057"/>
                    </a:lnTo>
                    <a:lnTo>
                      <a:pt x="1421" y="2061"/>
                    </a:lnTo>
                    <a:lnTo>
                      <a:pt x="1423" y="2066"/>
                    </a:lnTo>
                    <a:lnTo>
                      <a:pt x="1423" y="2073"/>
                    </a:lnTo>
                    <a:lnTo>
                      <a:pt x="1426" y="2077"/>
                    </a:lnTo>
                    <a:lnTo>
                      <a:pt x="1428" y="2079"/>
                    </a:lnTo>
                    <a:lnTo>
                      <a:pt x="1430" y="2077"/>
                    </a:lnTo>
                    <a:lnTo>
                      <a:pt x="1432" y="2071"/>
                    </a:lnTo>
                    <a:lnTo>
                      <a:pt x="1434" y="2064"/>
                    </a:lnTo>
                    <a:lnTo>
                      <a:pt x="1436" y="2059"/>
                    </a:lnTo>
                    <a:lnTo>
                      <a:pt x="1438" y="2055"/>
                    </a:lnTo>
                    <a:lnTo>
                      <a:pt x="1438" y="2053"/>
                    </a:lnTo>
                    <a:lnTo>
                      <a:pt x="1440" y="2055"/>
                    </a:lnTo>
                    <a:lnTo>
                      <a:pt x="1442" y="2059"/>
                    </a:lnTo>
                    <a:lnTo>
                      <a:pt x="1444" y="2062"/>
                    </a:lnTo>
                    <a:lnTo>
                      <a:pt x="1447" y="2066"/>
                    </a:lnTo>
                    <a:lnTo>
                      <a:pt x="1449" y="2066"/>
                    </a:lnTo>
                    <a:lnTo>
                      <a:pt x="1451" y="2064"/>
                    </a:lnTo>
                    <a:lnTo>
                      <a:pt x="1453" y="2059"/>
                    </a:lnTo>
                    <a:lnTo>
                      <a:pt x="1453" y="2052"/>
                    </a:lnTo>
                    <a:lnTo>
                      <a:pt x="1455" y="2046"/>
                    </a:lnTo>
                    <a:lnTo>
                      <a:pt x="1457" y="2041"/>
                    </a:lnTo>
                    <a:lnTo>
                      <a:pt x="1459" y="2039"/>
                    </a:lnTo>
                    <a:lnTo>
                      <a:pt x="1461" y="2039"/>
                    </a:lnTo>
                    <a:lnTo>
                      <a:pt x="1463" y="2043"/>
                    </a:lnTo>
                    <a:lnTo>
                      <a:pt x="1465" y="2046"/>
                    </a:lnTo>
                    <a:lnTo>
                      <a:pt x="1468" y="2048"/>
                    </a:lnTo>
                    <a:lnTo>
                      <a:pt x="1468" y="2048"/>
                    </a:lnTo>
                    <a:lnTo>
                      <a:pt x="1470" y="2046"/>
                    </a:lnTo>
                    <a:lnTo>
                      <a:pt x="1472" y="2041"/>
                    </a:lnTo>
                    <a:lnTo>
                      <a:pt x="1474" y="2034"/>
                    </a:lnTo>
                    <a:lnTo>
                      <a:pt x="1476" y="2025"/>
                    </a:lnTo>
                    <a:lnTo>
                      <a:pt x="1478" y="2019"/>
                    </a:lnTo>
                    <a:lnTo>
                      <a:pt x="1480" y="2016"/>
                    </a:lnTo>
                    <a:lnTo>
                      <a:pt x="1482" y="2016"/>
                    </a:lnTo>
                    <a:lnTo>
                      <a:pt x="1482" y="2017"/>
                    </a:lnTo>
                    <a:lnTo>
                      <a:pt x="1484" y="2021"/>
                    </a:lnTo>
                    <a:lnTo>
                      <a:pt x="1486" y="2025"/>
                    </a:lnTo>
                    <a:lnTo>
                      <a:pt x="1489" y="2026"/>
                    </a:lnTo>
                    <a:lnTo>
                      <a:pt x="1491" y="2025"/>
                    </a:lnTo>
                    <a:lnTo>
                      <a:pt x="1493" y="2023"/>
                    </a:lnTo>
                    <a:lnTo>
                      <a:pt x="1495" y="2017"/>
                    </a:lnTo>
                    <a:lnTo>
                      <a:pt x="1495" y="2010"/>
                    </a:lnTo>
                    <a:lnTo>
                      <a:pt x="1497" y="2005"/>
                    </a:lnTo>
                    <a:lnTo>
                      <a:pt x="1499" y="2001"/>
                    </a:lnTo>
                    <a:lnTo>
                      <a:pt x="1501" y="1998"/>
                    </a:lnTo>
                    <a:lnTo>
                      <a:pt x="1503" y="1998"/>
                    </a:lnTo>
                    <a:lnTo>
                      <a:pt x="1505" y="1999"/>
                    </a:lnTo>
                    <a:lnTo>
                      <a:pt x="1507" y="2003"/>
                    </a:lnTo>
                    <a:lnTo>
                      <a:pt x="1510" y="2005"/>
                    </a:lnTo>
                    <a:lnTo>
                      <a:pt x="1510" y="2005"/>
                    </a:lnTo>
                    <a:lnTo>
                      <a:pt x="1512" y="2005"/>
                    </a:lnTo>
                    <a:lnTo>
                      <a:pt x="1514" y="2001"/>
                    </a:lnTo>
                    <a:lnTo>
                      <a:pt x="1516" y="1999"/>
                    </a:lnTo>
                    <a:lnTo>
                      <a:pt x="1518" y="1996"/>
                    </a:lnTo>
                    <a:lnTo>
                      <a:pt x="1520" y="1994"/>
                    </a:lnTo>
                    <a:lnTo>
                      <a:pt x="1522" y="1992"/>
                    </a:lnTo>
                    <a:lnTo>
                      <a:pt x="1524" y="1992"/>
                    </a:lnTo>
                    <a:lnTo>
                      <a:pt x="1524" y="1992"/>
                    </a:lnTo>
                    <a:lnTo>
                      <a:pt x="1526" y="1992"/>
                    </a:lnTo>
                    <a:lnTo>
                      <a:pt x="1528" y="1990"/>
                    </a:lnTo>
                    <a:lnTo>
                      <a:pt x="1530" y="1989"/>
                    </a:lnTo>
                    <a:lnTo>
                      <a:pt x="1533" y="1983"/>
                    </a:lnTo>
                    <a:lnTo>
                      <a:pt x="1535" y="1978"/>
                    </a:lnTo>
                    <a:lnTo>
                      <a:pt x="1537" y="1972"/>
                    </a:lnTo>
                    <a:lnTo>
                      <a:pt x="1539" y="1969"/>
                    </a:lnTo>
                    <a:lnTo>
                      <a:pt x="1539" y="1965"/>
                    </a:lnTo>
                    <a:lnTo>
                      <a:pt x="1541" y="1963"/>
                    </a:lnTo>
                    <a:lnTo>
                      <a:pt x="1543" y="1963"/>
                    </a:lnTo>
                    <a:lnTo>
                      <a:pt x="1545" y="1965"/>
                    </a:lnTo>
                    <a:lnTo>
                      <a:pt x="1547" y="1967"/>
                    </a:lnTo>
                    <a:lnTo>
                      <a:pt x="1549" y="1967"/>
                    </a:lnTo>
                    <a:lnTo>
                      <a:pt x="1551" y="1967"/>
                    </a:lnTo>
                    <a:lnTo>
                      <a:pt x="1554" y="1963"/>
                    </a:lnTo>
                    <a:lnTo>
                      <a:pt x="1554" y="1960"/>
                    </a:lnTo>
                    <a:lnTo>
                      <a:pt x="1556" y="1954"/>
                    </a:lnTo>
                    <a:lnTo>
                      <a:pt x="1558" y="1949"/>
                    </a:lnTo>
                    <a:lnTo>
                      <a:pt x="1560" y="1945"/>
                    </a:lnTo>
                    <a:lnTo>
                      <a:pt x="1562" y="1942"/>
                    </a:lnTo>
                    <a:lnTo>
                      <a:pt x="1564" y="1942"/>
                    </a:lnTo>
                    <a:lnTo>
                      <a:pt x="1566" y="1944"/>
                    </a:lnTo>
                    <a:lnTo>
                      <a:pt x="1568" y="1945"/>
                    </a:lnTo>
                    <a:lnTo>
                      <a:pt x="1568" y="1947"/>
                    </a:lnTo>
                    <a:lnTo>
                      <a:pt x="1570" y="1947"/>
                    </a:lnTo>
                    <a:lnTo>
                      <a:pt x="1572" y="1944"/>
                    </a:lnTo>
                    <a:lnTo>
                      <a:pt x="1575" y="1936"/>
                    </a:lnTo>
                    <a:lnTo>
                      <a:pt x="1577" y="1929"/>
                    </a:lnTo>
                    <a:lnTo>
                      <a:pt x="1579" y="1918"/>
                    </a:lnTo>
                    <a:lnTo>
                      <a:pt x="1581" y="1908"/>
                    </a:lnTo>
                    <a:lnTo>
                      <a:pt x="1583" y="1900"/>
                    </a:lnTo>
                    <a:lnTo>
                      <a:pt x="1583" y="1895"/>
                    </a:lnTo>
                    <a:lnTo>
                      <a:pt x="1585" y="1893"/>
                    </a:lnTo>
                    <a:lnTo>
                      <a:pt x="1587" y="1895"/>
                    </a:lnTo>
                    <a:lnTo>
                      <a:pt x="1589" y="1899"/>
                    </a:lnTo>
                    <a:lnTo>
                      <a:pt x="1591" y="1904"/>
                    </a:lnTo>
                    <a:lnTo>
                      <a:pt x="1593" y="1908"/>
                    </a:lnTo>
                    <a:lnTo>
                      <a:pt x="1596" y="1908"/>
                    </a:lnTo>
                    <a:lnTo>
                      <a:pt x="1598" y="1906"/>
                    </a:lnTo>
                    <a:lnTo>
                      <a:pt x="1598" y="1897"/>
                    </a:lnTo>
                    <a:lnTo>
                      <a:pt x="1600" y="1886"/>
                    </a:lnTo>
                    <a:lnTo>
                      <a:pt x="1602" y="1870"/>
                    </a:lnTo>
                    <a:lnTo>
                      <a:pt x="1604" y="1854"/>
                    </a:lnTo>
                    <a:lnTo>
                      <a:pt x="1606" y="1837"/>
                    </a:lnTo>
                    <a:lnTo>
                      <a:pt x="1608" y="1825"/>
                    </a:lnTo>
                    <a:lnTo>
                      <a:pt x="1610" y="1816"/>
                    </a:lnTo>
                    <a:lnTo>
                      <a:pt x="1612" y="1810"/>
                    </a:lnTo>
                    <a:lnTo>
                      <a:pt x="1612" y="1810"/>
                    </a:lnTo>
                    <a:lnTo>
                      <a:pt x="1614" y="1812"/>
                    </a:lnTo>
                    <a:lnTo>
                      <a:pt x="1617" y="1818"/>
                    </a:lnTo>
                    <a:lnTo>
                      <a:pt x="1619" y="1825"/>
                    </a:lnTo>
                    <a:lnTo>
                      <a:pt x="1621" y="1830"/>
                    </a:lnTo>
                    <a:lnTo>
                      <a:pt x="1623" y="1836"/>
                    </a:lnTo>
                    <a:lnTo>
                      <a:pt x="1625" y="1836"/>
                    </a:lnTo>
                    <a:lnTo>
                      <a:pt x="1627" y="1836"/>
                    </a:lnTo>
                    <a:lnTo>
                      <a:pt x="1627" y="1832"/>
                    </a:lnTo>
                    <a:lnTo>
                      <a:pt x="1629" y="1825"/>
                    </a:lnTo>
                    <a:lnTo>
                      <a:pt x="1631" y="1819"/>
                    </a:lnTo>
                    <a:lnTo>
                      <a:pt x="1633" y="1810"/>
                    </a:lnTo>
                    <a:lnTo>
                      <a:pt x="1635" y="1803"/>
                    </a:lnTo>
                    <a:lnTo>
                      <a:pt x="1638" y="1796"/>
                    </a:lnTo>
                    <a:lnTo>
                      <a:pt x="1640" y="1789"/>
                    </a:lnTo>
                    <a:lnTo>
                      <a:pt x="1642" y="1780"/>
                    </a:lnTo>
                    <a:lnTo>
                      <a:pt x="1642" y="1773"/>
                    </a:lnTo>
                    <a:lnTo>
                      <a:pt x="1644" y="1765"/>
                    </a:lnTo>
                    <a:lnTo>
                      <a:pt x="1646" y="1756"/>
                    </a:lnTo>
                    <a:lnTo>
                      <a:pt x="1648" y="1749"/>
                    </a:lnTo>
                    <a:lnTo>
                      <a:pt x="1650" y="1742"/>
                    </a:lnTo>
                    <a:lnTo>
                      <a:pt x="1652" y="1735"/>
                    </a:lnTo>
                    <a:lnTo>
                      <a:pt x="1654" y="1729"/>
                    </a:lnTo>
                    <a:lnTo>
                      <a:pt x="1656" y="1724"/>
                    </a:lnTo>
                    <a:lnTo>
                      <a:pt x="1656" y="1717"/>
                    </a:lnTo>
                    <a:lnTo>
                      <a:pt x="1659" y="1711"/>
                    </a:lnTo>
                    <a:lnTo>
                      <a:pt x="1661" y="1706"/>
                    </a:lnTo>
                    <a:lnTo>
                      <a:pt x="1663" y="1699"/>
                    </a:lnTo>
                    <a:lnTo>
                      <a:pt x="1665" y="1690"/>
                    </a:lnTo>
                    <a:lnTo>
                      <a:pt x="1667" y="1683"/>
                    </a:lnTo>
                    <a:lnTo>
                      <a:pt x="1669" y="1674"/>
                    </a:lnTo>
                    <a:lnTo>
                      <a:pt x="1671" y="1665"/>
                    </a:lnTo>
                    <a:lnTo>
                      <a:pt x="1671" y="1657"/>
                    </a:lnTo>
                    <a:lnTo>
                      <a:pt x="1673" y="1650"/>
                    </a:lnTo>
                    <a:lnTo>
                      <a:pt x="1675" y="1641"/>
                    </a:lnTo>
                    <a:lnTo>
                      <a:pt x="1677" y="1634"/>
                    </a:lnTo>
                    <a:lnTo>
                      <a:pt x="1680" y="1627"/>
                    </a:lnTo>
                    <a:lnTo>
                      <a:pt x="1682" y="1618"/>
                    </a:lnTo>
                    <a:lnTo>
                      <a:pt x="1684" y="1609"/>
                    </a:lnTo>
                    <a:lnTo>
                      <a:pt x="1686" y="1598"/>
                    </a:lnTo>
                    <a:lnTo>
                      <a:pt x="1686" y="1585"/>
                    </a:lnTo>
                    <a:lnTo>
                      <a:pt x="1688" y="1575"/>
                    </a:lnTo>
                    <a:lnTo>
                      <a:pt x="1690" y="1564"/>
                    </a:lnTo>
                    <a:lnTo>
                      <a:pt x="1692" y="1553"/>
                    </a:lnTo>
                    <a:lnTo>
                      <a:pt x="1694" y="1542"/>
                    </a:lnTo>
                    <a:lnTo>
                      <a:pt x="1696" y="1531"/>
                    </a:lnTo>
                    <a:lnTo>
                      <a:pt x="1698" y="1521"/>
                    </a:lnTo>
                    <a:lnTo>
                      <a:pt x="1701" y="1510"/>
                    </a:lnTo>
                    <a:lnTo>
                      <a:pt x="1701" y="1497"/>
                    </a:lnTo>
                    <a:lnTo>
                      <a:pt x="1703" y="1485"/>
                    </a:lnTo>
                    <a:lnTo>
                      <a:pt x="1705" y="1470"/>
                    </a:lnTo>
                    <a:lnTo>
                      <a:pt x="1707" y="1456"/>
                    </a:lnTo>
                    <a:lnTo>
                      <a:pt x="1709" y="1441"/>
                    </a:lnTo>
                    <a:lnTo>
                      <a:pt x="1711" y="1429"/>
                    </a:lnTo>
                    <a:lnTo>
                      <a:pt x="1713" y="1420"/>
                    </a:lnTo>
                    <a:lnTo>
                      <a:pt x="1715" y="1414"/>
                    </a:lnTo>
                    <a:lnTo>
                      <a:pt x="1715" y="1411"/>
                    </a:lnTo>
                    <a:lnTo>
                      <a:pt x="1717" y="1409"/>
                    </a:lnTo>
                    <a:lnTo>
                      <a:pt x="1719" y="1407"/>
                    </a:lnTo>
                    <a:lnTo>
                      <a:pt x="1722" y="1405"/>
                    </a:lnTo>
                    <a:lnTo>
                      <a:pt x="1724" y="1400"/>
                    </a:lnTo>
                    <a:lnTo>
                      <a:pt x="1726" y="1393"/>
                    </a:lnTo>
                    <a:lnTo>
                      <a:pt x="1728" y="1380"/>
                    </a:lnTo>
                    <a:lnTo>
                      <a:pt x="1730" y="1364"/>
                    </a:lnTo>
                    <a:lnTo>
                      <a:pt x="1730" y="1346"/>
                    </a:lnTo>
                    <a:lnTo>
                      <a:pt x="1732" y="1326"/>
                    </a:lnTo>
                    <a:lnTo>
                      <a:pt x="1734" y="1306"/>
                    </a:lnTo>
                    <a:lnTo>
                      <a:pt x="1736" y="1287"/>
                    </a:lnTo>
                    <a:lnTo>
                      <a:pt x="1738" y="1269"/>
                    </a:lnTo>
                    <a:lnTo>
                      <a:pt x="1740" y="1254"/>
                    </a:lnTo>
                    <a:lnTo>
                      <a:pt x="1743" y="1240"/>
                    </a:lnTo>
                    <a:lnTo>
                      <a:pt x="1745" y="1229"/>
                    </a:lnTo>
                    <a:lnTo>
                      <a:pt x="1745" y="1218"/>
                    </a:lnTo>
                    <a:lnTo>
                      <a:pt x="1747" y="1207"/>
                    </a:lnTo>
                    <a:lnTo>
                      <a:pt x="1749" y="1197"/>
                    </a:lnTo>
                    <a:lnTo>
                      <a:pt x="1751" y="1186"/>
                    </a:lnTo>
                    <a:lnTo>
                      <a:pt x="1753" y="1175"/>
                    </a:lnTo>
                    <a:lnTo>
                      <a:pt x="1755" y="1162"/>
                    </a:lnTo>
                    <a:lnTo>
                      <a:pt x="1757" y="1148"/>
                    </a:lnTo>
                    <a:lnTo>
                      <a:pt x="1759" y="1134"/>
                    </a:lnTo>
                    <a:lnTo>
                      <a:pt x="1759" y="1119"/>
                    </a:lnTo>
                    <a:lnTo>
                      <a:pt x="1761" y="1105"/>
                    </a:lnTo>
                    <a:lnTo>
                      <a:pt x="1764" y="1090"/>
                    </a:lnTo>
                    <a:lnTo>
                      <a:pt x="1766" y="1074"/>
                    </a:lnTo>
                    <a:lnTo>
                      <a:pt x="1768" y="1060"/>
                    </a:lnTo>
                    <a:lnTo>
                      <a:pt x="1770" y="1047"/>
                    </a:lnTo>
                    <a:lnTo>
                      <a:pt x="1772" y="1035"/>
                    </a:lnTo>
                    <a:lnTo>
                      <a:pt x="1774" y="1022"/>
                    </a:lnTo>
                    <a:lnTo>
                      <a:pt x="1774" y="1013"/>
                    </a:lnTo>
                    <a:lnTo>
                      <a:pt x="1776" y="1002"/>
                    </a:lnTo>
                    <a:lnTo>
                      <a:pt x="1778" y="993"/>
                    </a:lnTo>
                    <a:lnTo>
                      <a:pt x="1780" y="982"/>
                    </a:lnTo>
                    <a:lnTo>
                      <a:pt x="1782" y="972"/>
                    </a:lnTo>
                    <a:lnTo>
                      <a:pt x="1785" y="961"/>
                    </a:lnTo>
                    <a:lnTo>
                      <a:pt x="1787" y="950"/>
                    </a:lnTo>
                    <a:lnTo>
                      <a:pt x="1789" y="939"/>
                    </a:lnTo>
                    <a:lnTo>
                      <a:pt x="1789" y="927"/>
                    </a:lnTo>
                    <a:lnTo>
                      <a:pt x="1791" y="916"/>
                    </a:lnTo>
                    <a:lnTo>
                      <a:pt x="1793" y="905"/>
                    </a:lnTo>
                    <a:lnTo>
                      <a:pt x="1795" y="892"/>
                    </a:lnTo>
                    <a:lnTo>
                      <a:pt x="1797" y="880"/>
                    </a:lnTo>
                    <a:lnTo>
                      <a:pt x="1799" y="864"/>
                    </a:lnTo>
                    <a:lnTo>
                      <a:pt x="1801" y="847"/>
                    </a:lnTo>
                    <a:lnTo>
                      <a:pt x="1803" y="829"/>
                    </a:lnTo>
                    <a:lnTo>
                      <a:pt x="1803" y="810"/>
                    </a:lnTo>
                    <a:lnTo>
                      <a:pt x="1805" y="790"/>
                    </a:lnTo>
                    <a:lnTo>
                      <a:pt x="1808" y="770"/>
                    </a:lnTo>
                    <a:lnTo>
                      <a:pt x="1810" y="754"/>
                    </a:lnTo>
                    <a:lnTo>
                      <a:pt x="1812" y="741"/>
                    </a:lnTo>
                    <a:lnTo>
                      <a:pt x="1814" y="732"/>
                    </a:lnTo>
                    <a:lnTo>
                      <a:pt x="1816" y="727"/>
                    </a:lnTo>
                    <a:lnTo>
                      <a:pt x="1818" y="723"/>
                    </a:lnTo>
                    <a:lnTo>
                      <a:pt x="1818" y="723"/>
                    </a:lnTo>
                    <a:lnTo>
                      <a:pt x="1820" y="721"/>
                    </a:lnTo>
                    <a:lnTo>
                      <a:pt x="1822" y="718"/>
                    </a:lnTo>
                    <a:lnTo>
                      <a:pt x="1824" y="709"/>
                    </a:lnTo>
                    <a:lnTo>
                      <a:pt x="1826" y="696"/>
                    </a:lnTo>
                    <a:lnTo>
                      <a:pt x="1829" y="676"/>
                    </a:lnTo>
                    <a:lnTo>
                      <a:pt x="1831" y="655"/>
                    </a:lnTo>
                    <a:lnTo>
                      <a:pt x="1833" y="630"/>
                    </a:lnTo>
                    <a:lnTo>
                      <a:pt x="1833" y="604"/>
                    </a:lnTo>
                    <a:lnTo>
                      <a:pt x="1835" y="579"/>
                    </a:lnTo>
                    <a:lnTo>
                      <a:pt x="1837" y="556"/>
                    </a:lnTo>
                    <a:lnTo>
                      <a:pt x="1839" y="536"/>
                    </a:lnTo>
                    <a:lnTo>
                      <a:pt x="1841" y="520"/>
                    </a:lnTo>
                    <a:lnTo>
                      <a:pt x="1843" y="505"/>
                    </a:lnTo>
                    <a:lnTo>
                      <a:pt x="1845" y="493"/>
                    </a:lnTo>
                    <a:lnTo>
                      <a:pt x="1847" y="482"/>
                    </a:lnTo>
                    <a:lnTo>
                      <a:pt x="1847" y="473"/>
                    </a:lnTo>
                    <a:lnTo>
                      <a:pt x="1850" y="464"/>
                    </a:lnTo>
                    <a:lnTo>
                      <a:pt x="1852" y="455"/>
                    </a:lnTo>
                    <a:lnTo>
                      <a:pt x="1854" y="444"/>
                    </a:lnTo>
                    <a:lnTo>
                      <a:pt x="1856" y="435"/>
                    </a:lnTo>
                    <a:lnTo>
                      <a:pt x="1858" y="426"/>
                    </a:lnTo>
                    <a:lnTo>
                      <a:pt x="1860" y="415"/>
                    </a:lnTo>
                    <a:lnTo>
                      <a:pt x="1862" y="405"/>
                    </a:lnTo>
                    <a:lnTo>
                      <a:pt x="1862" y="394"/>
                    </a:lnTo>
                    <a:lnTo>
                      <a:pt x="1864" y="383"/>
                    </a:lnTo>
                    <a:lnTo>
                      <a:pt x="1866" y="372"/>
                    </a:lnTo>
                    <a:lnTo>
                      <a:pt x="1868" y="361"/>
                    </a:lnTo>
                    <a:lnTo>
                      <a:pt x="1871" y="351"/>
                    </a:lnTo>
                    <a:lnTo>
                      <a:pt x="1873" y="340"/>
                    </a:lnTo>
                    <a:lnTo>
                      <a:pt x="1875" y="331"/>
                    </a:lnTo>
                    <a:lnTo>
                      <a:pt x="1875" y="320"/>
                    </a:lnTo>
                    <a:lnTo>
                      <a:pt x="1877" y="313"/>
                    </a:lnTo>
                    <a:lnTo>
                      <a:pt x="1879" y="304"/>
                    </a:lnTo>
                    <a:lnTo>
                      <a:pt x="1881" y="297"/>
                    </a:lnTo>
                    <a:lnTo>
                      <a:pt x="1883" y="291"/>
                    </a:lnTo>
                    <a:lnTo>
                      <a:pt x="1885" y="286"/>
                    </a:lnTo>
                    <a:lnTo>
                      <a:pt x="1887" y="279"/>
                    </a:lnTo>
                    <a:lnTo>
                      <a:pt x="1889" y="273"/>
                    </a:lnTo>
                    <a:lnTo>
                      <a:pt x="1889" y="268"/>
                    </a:lnTo>
                    <a:lnTo>
                      <a:pt x="1892" y="261"/>
                    </a:lnTo>
                    <a:lnTo>
                      <a:pt x="1894" y="253"/>
                    </a:lnTo>
                    <a:lnTo>
                      <a:pt x="1896" y="244"/>
                    </a:lnTo>
                    <a:lnTo>
                      <a:pt x="1898" y="234"/>
                    </a:lnTo>
                    <a:lnTo>
                      <a:pt x="1900" y="223"/>
                    </a:lnTo>
                    <a:lnTo>
                      <a:pt x="1902" y="212"/>
                    </a:lnTo>
                    <a:lnTo>
                      <a:pt x="1904" y="201"/>
                    </a:lnTo>
                    <a:lnTo>
                      <a:pt x="1904" y="190"/>
                    </a:lnTo>
                    <a:lnTo>
                      <a:pt x="1906" y="185"/>
                    </a:lnTo>
                    <a:lnTo>
                      <a:pt x="1908" y="180"/>
                    </a:lnTo>
                    <a:lnTo>
                      <a:pt x="1910" y="178"/>
                    </a:lnTo>
                    <a:lnTo>
                      <a:pt x="1913" y="176"/>
                    </a:lnTo>
                    <a:lnTo>
                      <a:pt x="1915" y="172"/>
                    </a:lnTo>
                    <a:lnTo>
                      <a:pt x="1917" y="169"/>
                    </a:lnTo>
                    <a:lnTo>
                      <a:pt x="1919" y="162"/>
                    </a:lnTo>
                    <a:lnTo>
                      <a:pt x="1919" y="151"/>
                    </a:lnTo>
                    <a:lnTo>
                      <a:pt x="1921" y="138"/>
                    </a:lnTo>
                    <a:lnTo>
                      <a:pt x="1923" y="124"/>
                    </a:lnTo>
                    <a:lnTo>
                      <a:pt x="1925" y="108"/>
                    </a:lnTo>
                    <a:lnTo>
                      <a:pt x="1927" y="95"/>
                    </a:lnTo>
                    <a:lnTo>
                      <a:pt x="1929" y="86"/>
                    </a:lnTo>
                    <a:lnTo>
                      <a:pt x="1931" y="83"/>
                    </a:lnTo>
                    <a:lnTo>
                      <a:pt x="1934" y="83"/>
                    </a:lnTo>
                    <a:lnTo>
                      <a:pt x="1934" y="86"/>
                    </a:lnTo>
                    <a:lnTo>
                      <a:pt x="1936" y="90"/>
                    </a:lnTo>
                    <a:lnTo>
                      <a:pt x="1938" y="93"/>
                    </a:lnTo>
                    <a:lnTo>
                      <a:pt x="1940" y="93"/>
                    </a:lnTo>
                    <a:lnTo>
                      <a:pt x="1942" y="92"/>
                    </a:lnTo>
                    <a:lnTo>
                      <a:pt x="1944" y="84"/>
                    </a:lnTo>
                    <a:lnTo>
                      <a:pt x="1946" y="75"/>
                    </a:lnTo>
                    <a:lnTo>
                      <a:pt x="1948" y="68"/>
                    </a:lnTo>
                    <a:lnTo>
                      <a:pt x="1948" y="61"/>
                    </a:lnTo>
                    <a:lnTo>
                      <a:pt x="1950" y="59"/>
                    </a:lnTo>
                    <a:lnTo>
                      <a:pt x="1952" y="61"/>
                    </a:lnTo>
                    <a:lnTo>
                      <a:pt x="1955" y="66"/>
                    </a:lnTo>
                    <a:lnTo>
                      <a:pt x="1957" y="74"/>
                    </a:lnTo>
                    <a:lnTo>
                      <a:pt x="1959" y="79"/>
                    </a:lnTo>
                    <a:lnTo>
                      <a:pt x="1961" y="81"/>
                    </a:lnTo>
                    <a:lnTo>
                      <a:pt x="1963" y="75"/>
                    </a:lnTo>
                    <a:lnTo>
                      <a:pt x="1963" y="65"/>
                    </a:lnTo>
                    <a:lnTo>
                      <a:pt x="1965" y="50"/>
                    </a:lnTo>
                    <a:lnTo>
                      <a:pt x="1967" y="34"/>
                    </a:lnTo>
                    <a:lnTo>
                      <a:pt x="1969" y="18"/>
                    </a:lnTo>
                    <a:lnTo>
                      <a:pt x="1971" y="5"/>
                    </a:lnTo>
                    <a:lnTo>
                      <a:pt x="1973" y="0"/>
                    </a:lnTo>
                    <a:lnTo>
                      <a:pt x="1976" y="0"/>
                    </a:lnTo>
                    <a:lnTo>
                      <a:pt x="1978" y="7"/>
                    </a:lnTo>
                    <a:lnTo>
                      <a:pt x="1978" y="16"/>
                    </a:lnTo>
                    <a:lnTo>
                      <a:pt x="1980" y="29"/>
                    </a:lnTo>
                    <a:lnTo>
                      <a:pt x="1982" y="39"/>
                    </a:lnTo>
                    <a:lnTo>
                      <a:pt x="1984" y="47"/>
                    </a:lnTo>
                    <a:lnTo>
                      <a:pt x="1986" y="50"/>
                    </a:lnTo>
                    <a:lnTo>
                      <a:pt x="1988" y="50"/>
                    </a:lnTo>
                    <a:lnTo>
                      <a:pt x="1990" y="48"/>
                    </a:lnTo>
                    <a:lnTo>
                      <a:pt x="1992" y="47"/>
                    </a:lnTo>
                    <a:lnTo>
                      <a:pt x="1992" y="47"/>
                    </a:lnTo>
                    <a:lnTo>
                      <a:pt x="1994" y="48"/>
                    </a:lnTo>
                    <a:lnTo>
                      <a:pt x="1997" y="52"/>
                    </a:lnTo>
                    <a:lnTo>
                      <a:pt x="1999" y="57"/>
                    </a:lnTo>
                    <a:lnTo>
                      <a:pt x="2001" y="63"/>
                    </a:lnTo>
                    <a:lnTo>
                      <a:pt x="2003" y="66"/>
                    </a:lnTo>
                    <a:lnTo>
                      <a:pt x="2005" y="68"/>
                    </a:lnTo>
                    <a:lnTo>
                      <a:pt x="2007" y="68"/>
                    </a:lnTo>
                    <a:lnTo>
                      <a:pt x="2007" y="66"/>
                    </a:lnTo>
                    <a:lnTo>
                      <a:pt x="2009" y="65"/>
                    </a:lnTo>
                    <a:lnTo>
                      <a:pt x="2011" y="65"/>
                    </a:lnTo>
                    <a:lnTo>
                      <a:pt x="2013" y="66"/>
                    </a:lnTo>
                    <a:lnTo>
                      <a:pt x="2015" y="72"/>
                    </a:lnTo>
                    <a:lnTo>
                      <a:pt x="2018" y="77"/>
                    </a:lnTo>
                    <a:lnTo>
                      <a:pt x="2020" y="84"/>
                    </a:lnTo>
                    <a:lnTo>
                      <a:pt x="2022" y="90"/>
                    </a:lnTo>
                    <a:lnTo>
                      <a:pt x="2022" y="93"/>
                    </a:lnTo>
                    <a:lnTo>
                      <a:pt x="2024" y="93"/>
                    </a:lnTo>
                    <a:lnTo>
                      <a:pt x="2026" y="92"/>
                    </a:lnTo>
                    <a:lnTo>
                      <a:pt x="2028" y="92"/>
                    </a:lnTo>
                    <a:lnTo>
                      <a:pt x="2030" y="92"/>
                    </a:lnTo>
                    <a:lnTo>
                      <a:pt x="2032" y="97"/>
                    </a:lnTo>
                    <a:lnTo>
                      <a:pt x="2034" y="108"/>
                    </a:lnTo>
                    <a:lnTo>
                      <a:pt x="2036" y="122"/>
                    </a:lnTo>
                    <a:lnTo>
                      <a:pt x="2036" y="140"/>
                    </a:lnTo>
                    <a:lnTo>
                      <a:pt x="2039" y="158"/>
                    </a:lnTo>
                    <a:lnTo>
                      <a:pt x="2041" y="174"/>
                    </a:lnTo>
                    <a:lnTo>
                      <a:pt x="2043" y="185"/>
                    </a:lnTo>
                    <a:lnTo>
                      <a:pt x="2045" y="189"/>
                    </a:lnTo>
                    <a:lnTo>
                      <a:pt x="2047" y="187"/>
                    </a:lnTo>
                    <a:lnTo>
                      <a:pt x="2049" y="181"/>
                    </a:lnTo>
                    <a:lnTo>
                      <a:pt x="2051" y="174"/>
                    </a:lnTo>
                    <a:lnTo>
                      <a:pt x="2051" y="171"/>
                    </a:lnTo>
                    <a:lnTo>
                      <a:pt x="2053" y="171"/>
                    </a:lnTo>
                    <a:lnTo>
                      <a:pt x="2055" y="178"/>
                    </a:lnTo>
                    <a:lnTo>
                      <a:pt x="2057" y="190"/>
                    </a:lnTo>
                    <a:lnTo>
                      <a:pt x="2060" y="208"/>
                    </a:lnTo>
                    <a:lnTo>
                      <a:pt x="2062" y="226"/>
                    </a:lnTo>
                    <a:lnTo>
                      <a:pt x="2064" y="241"/>
                    </a:lnTo>
                    <a:lnTo>
                      <a:pt x="2066" y="248"/>
                    </a:lnTo>
                    <a:lnTo>
                      <a:pt x="2066" y="250"/>
                    </a:lnTo>
                    <a:lnTo>
                      <a:pt x="2068" y="246"/>
                    </a:lnTo>
                    <a:lnTo>
                      <a:pt x="2070" y="237"/>
                    </a:lnTo>
                    <a:lnTo>
                      <a:pt x="2072" y="230"/>
                    </a:lnTo>
                    <a:lnTo>
                      <a:pt x="2074" y="225"/>
                    </a:lnTo>
                    <a:lnTo>
                      <a:pt x="2076" y="228"/>
                    </a:lnTo>
                    <a:lnTo>
                      <a:pt x="2078" y="239"/>
                    </a:lnTo>
                    <a:lnTo>
                      <a:pt x="2081" y="259"/>
                    </a:lnTo>
                    <a:lnTo>
                      <a:pt x="2081" y="284"/>
                    </a:lnTo>
                    <a:lnTo>
                      <a:pt x="2083" y="311"/>
                    </a:lnTo>
                    <a:lnTo>
                      <a:pt x="2085" y="334"/>
                    </a:lnTo>
                    <a:lnTo>
                      <a:pt x="2087" y="354"/>
                    </a:lnTo>
                    <a:lnTo>
                      <a:pt x="2089" y="365"/>
                    </a:lnTo>
                    <a:lnTo>
                      <a:pt x="2091" y="367"/>
                    </a:lnTo>
                    <a:lnTo>
                      <a:pt x="2093" y="365"/>
                    </a:lnTo>
                    <a:lnTo>
                      <a:pt x="2095" y="358"/>
                    </a:lnTo>
                    <a:lnTo>
                      <a:pt x="2095" y="351"/>
                    </a:lnTo>
                    <a:lnTo>
                      <a:pt x="2097" y="347"/>
                    </a:lnTo>
                    <a:lnTo>
                      <a:pt x="2099" y="347"/>
                    </a:lnTo>
                    <a:lnTo>
                      <a:pt x="2101" y="352"/>
                    </a:lnTo>
                    <a:lnTo>
                      <a:pt x="2104" y="361"/>
                    </a:lnTo>
                    <a:lnTo>
                      <a:pt x="2106" y="374"/>
                    </a:lnTo>
                    <a:lnTo>
                      <a:pt x="2108" y="387"/>
                    </a:lnTo>
                    <a:lnTo>
                      <a:pt x="2110" y="401"/>
                    </a:lnTo>
                    <a:lnTo>
                      <a:pt x="2110" y="412"/>
                    </a:lnTo>
                    <a:lnTo>
                      <a:pt x="2112" y="419"/>
                    </a:lnTo>
                    <a:lnTo>
                      <a:pt x="2114" y="426"/>
                    </a:lnTo>
                    <a:lnTo>
                      <a:pt x="2116" y="430"/>
                    </a:lnTo>
                    <a:lnTo>
                      <a:pt x="2118" y="435"/>
                    </a:lnTo>
                    <a:lnTo>
                      <a:pt x="2120" y="442"/>
                    </a:lnTo>
                    <a:lnTo>
                      <a:pt x="2122" y="450"/>
                    </a:lnTo>
                    <a:lnTo>
                      <a:pt x="2125" y="459"/>
                    </a:lnTo>
                    <a:lnTo>
                      <a:pt x="2125" y="468"/>
                    </a:lnTo>
                    <a:lnTo>
                      <a:pt x="2127" y="478"/>
                    </a:lnTo>
                    <a:lnTo>
                      <a:pt x="2129" y="489"/>
                    </a:lnTo>
                    <a:lnTo>
                      <a:pt x="2131" y="498"/>
                    </a:lnTo>
                    <a:lnTo>
                      <a:pt x="2133" y="507"/>
                    </a:lnTo>
                    <a:lnTo>
                      <a:pt x="2135" y="516"/>
                    </a:lnTo>
                    <a:lnTo>
                      <a:pt x="2137" y="525"/>
                    </a:lnTo>
                    <a:lnTo>
                      <a:pt x="2139" y="534"/>
                    </a:lnTo>
                    <a:lnTo>
                      <a:pt x="2139" y="543"/>
                    </a:lnTo>
                    <a:lnTo>
                      <a:pt x="2141" y="552"/>
                    </a:lnTo>
                    <a:lnTo>
                      <a:pt x="2143" y="565"/>
                    </a:lnTo>
                    <a:lnTo>
                      <a:pt x="2146" y="577"/>
                    </a:lnTo>
                    <a:lnTo>
                      <a:pt x="2148" y="590"/>
                    </a:lnTo>
                    <a:lnTo>
                      <a:pt x="2150" y="604"/>
                    </a:lnTo>
                    <a:lnTo>
                      <a:pt x="2152" y="619"/>
                    </a:lnTo>
                    <a:lnTo>
                      <a:pt x="2154" y="633"/>
                    </a:lnTo>
                    <a:lnTo>
                      <a:pt x="2154" y="646"/>
                    </a:lnTo>
                    <a:lnTo>
                      <a:pt x="2156" y="657"/>
                    </a:lnTo>
                    <a:lnTo>
                      <a:pt x="2158" y="666"/>
                    </a:lnTo>
                    <a:lnTo>
                      <a:pt x="2160" y="671"/>
                    </a:lnTo>
                    <a:lnTo>
                      <a:pt x="2162" y="676"/>
                    </a:lnTo>
                    <a:lnTo>
                      <a:pt x="2164" y="680"/>
                    </a:lnTo>
                    <a:lnTo>
                      <a:pt x="2167" y="682"/>
                    </a:lnTo>
                    <a:lnTo>
                      <a:pt x="2169" y="685"/>
                    </a:lnTo>
                    <a:lnTo>
                      <a:pt x="2169" y="691"/>
                    </a:lnTo>
                    <a:lnTo>
                      <a:pt x="2171" y="700"/>
                    </a:lnTo>
                    <a:lnTo>
                      <a:pt x="2173" y="711"/>
                    </a:lnTo>
                    <a:lnTo>
                      <a:pt x="2175" y="725"/>
                    </a:lnTo>
                    <a:lnTo>
                      <a:pt x="2177" y="741"/>
                    </a:lnTo>
                    <a:lnTo>
                      <a:pt x="2179" y="759"/>
                    </a:lnTo>
                    <a:lnTo>
                      <a:pt x="2181" y="774"/>
                    </a:lnTo>
                    <a:lnTo>
                      <a:pt x="2183" y="788"/>
                    </a:lnTo>
                    <a:lnTo>
                      <a:pt x="2183" y="801"/>
                    </a:lnTo>
                    <a:lnTo>
                      <a:pt x="2185" y="810"/>
                    </a:lnTo>
                    <a:lnTo>
                      <a:pt x="2188" y="819"/>
                    </a:lnTo>
                    <a:lnTo>
                      <a:pt x="2190" y="826"/>
                    </a:lnTo>
                    <a:lnTo>
                      <a:pt x="2192" y="833"/>
                    </a:lnTo>
                    <a:lnTo>
                      <a:pt x="2194" y="842"/>
                    </a:lnTo>
                    <a:lnTo>
                      <a:pt x="2196" y="855"/>
                    </a:lnTo>
                    <a:lnTo>
                      <a:pt x="2198" y="865"/>
                    </a:lnTo>
                    <a:lnTo>
                      <a:pt x="2198" y="878"/>
                    </a:lnTo>
                    <a:lnTo>
                      <a:pt x="2200" y="889"/>
                    </a:lnTo>
                    <a:lnTo>
                      <a:pt x="2202" y="898"/>
                    </a:lnTo>
                    <a:lnTo>
                      <a:pt x="2204" y="901"/>
                    </a:lnTo>
                    <a:lnTo>
                      <a:pt x="2206" y="901"/>
                    </a:lnTo>
                    <a:lnTo>
                      <a:pt x="2209" y="900"/>
                    </a:lnTo>
                    <a:lnTo>
                      <a:pt x="2211" y="896"/>
                    </a:lnTo>
                    <a:lnTo>
                      <a:pt x="2213" y="892"/>
                    </a:lnTo>
                    <a:lnTo>
                      <a:pt x="2213" y="892"/>
                    </a:lnTo>
                    <a:lnTo>
                      <a:pt x="2215" y="896"/>
                    </a:lnTo>
                    <a:lnTo>
                      <a:pt x="2217" y="901"/>
                    </a:lnTo>
                    <a:lnTo>
                      <a:pt x="2219" y="914"/>
                    </a:lnTo>
                    <a:lnTo>
                      <a:pt x="2221" y="927"/>
                    </a:lnTo>
                    <a:lnTo>
                      <a:pt x="2223" y="943"/>
                    </a:lnTo>
                    <a:lnTo>
                      <a:pt x="2225" y="957"/>
                    </a:lnTo>
                    <a:lnTo>
                      <a:pt x="2227" y="970"/>
                    </a:lnTo>
                    <a:lnTo>
                      <a:pt x="2227" y="981"/>
                    </a:lnTo>
                    <a:lnTo>
                      <a:pt x="2230" y="990"/>
                    </a:lnTo>
                    <a:lnTo>
                      <a:pt x="2232" y="997"/>
                    </a:lnTo>
                    <a:lnTo>
                      <a:pt x="2234" y="1004"/>
                    </a:lnTo>
                    <a:lnTo>
                      <a:pt x="2236" y="1011"/>
                    </a:lnTo>
                    <a:lnTo>
                      <a:pt x="2238" y="1022"/>
                    </a:lnTo>
                    <a:lnTo>
                      <a:pt x="2240" y="1033"/>
                    </a:lnTo>
                    <a:lnTo>
                      <a:pt x="2242" y="1045"/>
                    </a:lnTo>
                    <a:lnTo>
                      <a:pt x="2242" y="1060"/>
                    </a:lnTo>
                    <a:lnTo>
                      <a:pt x="2244" y="1072"/>
                    </a:lnTo>
                    <a:lnTo>
                      <a:pt x="2246" y="1083"/>
                    </a:lnTo>
                    <a:lnTo>
                      <a:pt x="2248" y="1092"/>
                    </a:lnTo>
                    <a:lnTo>
                      <a:pt x="2251" y="1098"/>
                    </a:lnTo>
                    <a:lnTo>
                      <a:pt x="2253" y="1099"/>
                    </a:lnTo>
                    <a:lnTo>
                      <a:pt x="2255" y="1101"/>
                    </a:lnTo>
                    <a:lnTo>
                      <a:pt x="2257" y="1099"/>
                    </a:lnTo>
                    <a:lnTo>
                      <a:pt x="2257" y="1099"/>
                    </a:lnTo>
                    <a:lnTo>
                      <a:pt x="2259" y="1101"/>
                    </a:lnTo>
                    <a:lnTo>
                      <a:pt x="2261" y="1107"/>
                    </a:lnTo>
                    <a:lnTo>
                      <a:pt x="2263" y="1114"/>
                    </a:lnTo>
                    <a:lnTo>
                      <a:pt x="2265" y="1126"/>
                    </a:lnTo>
                    <a:lnTo>
                      <a:pt x="2267" y="1143"/>
                    </a:lnTo>
                    <a:lnTo>
                      <a:pt x="2269" y="1161"/>
                    </a:lnTo>
                    <a:lnTo>
                      <a:pt x="2269" y="1179"/>
                    </a:lnTo>
                    <a:lnTo>
                      <a:pt x="2272" y="1198"/>
                    </a:lnTo>
                    <a:lnTo>
                      <a:pt x="2274" y="1215"/>
                    </a:lnTo>
                    <a:lnTo>
                      <a:pt x="2276" y="1229"/>
                    </a:lnTo>
                    <a:lnTo>
                      <a:pt x="2278" y="1236"/>
                    </a:lnTo>
                    <a:lnTo>
                      <a:pt x="2280" y="1238"/>
                    </a:lnTo>
                    <a:lnTo>
                      <a:pt x="2282" y="1236"/>
                    </a:lnTo>
                    <a:lnTo>
                      <a:pt x="2284" y="1231"/>
                    </a:lnTo>
                    <a:lnTo>
                      <a:pt x="2284" y="1222"/>
                    </a:lnTo>
                    <a:lnTo>
                      <a:pt x="2286" y="1215"/>
                    </a:lnTo>
                    <a:lnTo>
                      <a:pt x="2288" y="1211"/>
                    </a:lnTo>
                    <a:lnTo>
                      <a:pt x="2290" y="1211"/>
                    </a:lnTo>
                    <a:lnTo>
                      <a:pt x="2293" y="1215"/>
                    </a:lnTo>
                    <a:lnTo>
                      <a:pt x="2295" y="1225"/>
                    </a:lnTo>
                    <a:lnTo>
                      <a:pt x="2297" y="1240"/>
                    </a:lnTo>
                    <a:lnTo>
                      <a:pt x="2299" y="1256"/>
                    </a:lnTo>
                    <a:lnTo>
                      <a:pt x="2299" y="1270"/>
                    </a:lnTo>
                    <a:lnTo>
                      <a:pt x="2301" y="1283"/>
                    </a:lnTo>
                    <a:lnTo>
                      <a:pt x="2303" y="1292"/>
                    </a:lnTo>
                    <a:lnTo>
                      <a:pt x="2305" y="1296"/>
                    </a:lnTo>
                    <a:lnTo>
                      <a:pt x="2307" y="1296"/>
                    </a:lnTo>
                    <a:lnTo>
                      <a:pt x="2309" y="1294"/>
                    </a:lnTo>
                    <a:lnTo>
                      <a:pt x="2311" y="1290"/>
                    </a:lnTo>
                    <a:lnTo>
                      <a:pt x="2314" y="1288"/>
                    </a:lnTo>
                    <a:lnTo>
                      <a:pt x="2314" y="1290"/>
                    </a:lnTo>
                    <a:lnTo>
                      <a:pt x="2316" y="1296"/>
                    </a:lnTo>
                    <a:lnTo>
                      <a:pt x="2318" y="1305"/>
                    </a:lnTo>
                    <a:lnTo>
                      <a:pt x="2320" y="1314"/>
                    </a:lnTo>
                    <a:lnTo>
                      <a:pt x="2322" y="1326"/>
                    </a:lnTo>
                    <a:lnTo>
                      <a:pt x="2324" y="1337"/>
                    </a:lnTo>
                    <a:lnTo>
                      <a:pt x="2326" y="1346"/>
                    </a:lnTo>
                    <a:lnTo>
                      <a:pt x="2328" y="1355"/>
                    </a:lnTo>
                    <a:lnTo>
                      <a:pt x="2328" y="1362"/>
                    </a:lnTo>
                    <a:lnTo>
                      <a:pt x="2330" y="1371"/>
                    </a:lnTo>
                    <a:lnTo>
                      <a:pt x="2332" y="1378"/>
                    </a:lnTo>
                    <a:lnTo>
                      <a:pt x="2335" y="1386"/>
                    </a:lnTo>
                    <a:lnTo>
                      <a:pt x="2337" y="1395"/>
                    </a:lnTo>
                    <a:lnTo>
                      <a:pt x="2339" y="1404"/>
                    </a:lnTo>
                    <a:lnTo>
                      <a:pt x="2341" y="1413"/>
                    </a:lnTo>
                    <a:lnTo>
                      <a:pt x="2343" y="1420"/>
                    </a:lnTo>
                    <a:lnTo>
                      <a:pt x="2343" y="1423"/>
                    </a:lnTo>
                    <a:lnTo>
                      <a:pt x="2345" y="1425"/>
                    </a:lnTo>
                    <a:lnTo>
                      <a:pt x="2347" y="1427"/>
                    </a:lnTo>
                    <a:lnTo>
                      <a:pt x="2349" y="1427"/>
                    </a:lnTo>
                    <a:lnTo>
                      <a:pt x="2351" y="1427"/>
                    </a:lnTo>
                    <a:lnTo>
                      <a:pt x="2353" y="1431"/>
                    </a:lnTo>
                    <a:lnTo>
                      <a:pt x="2356" y="1436"/>
                    </a:lnTo>
                    <a:lnTo>
                      <a:pt x="2358" y="1443"/>
                    </a:lnTo>
                    <a:lnTo>
                      <a:pt x="2358" y="1454"/>
                    </a:lnTo>
                    <a:lnTo>
                      <a:pt x="2360" y="1465"/>
                    </a:lnTo>
                    <a:lnTo>
                      <a:pt x="2362" y="1474"/>
                    </a:lnTo>
                    <a:lnTo>
                      <a:pt x="2364" y="1481"/>
                    </a:lnTo>
                    <a:lnTo>
                      <a:pt x="2366" y="1485"/>
                    </a:lnTo>
                    <a:lnTo>
                      <a:pt x="2368" y="1483"/>
                    </a:lnTo>
                    <a:lnTo>
                      <a:pt x="2370" y="1481"/>
                    </a:lnTo>
                    <a:lnTo>
                      <a:pt x="2372" y="1477"/>
                    </a:lnTo>
                    <a:lnTo>
                      <a:pt x="2372" y="1476"/>
                    </a:lnTo>
                    <a:lnTo>
                      <a:pt x="2374" y="1476"/>
                    </a:lnTo>
                    <a:lnTo>
                      <a:pt x="2376" y="1479"/>
                    </a:lnTo>
                    <a:lnTo>
                      <a:pt x="2379" y="1486"/>
                    </a:lnTo>
                    <a:lnTo>
                      <a:pt x="2381" y="1497"/>
                    </a:lnTo>
                    <a:lnTo>
                      <a:pt x="2383" y="1508"/>
                    </a:lnTo>
                    <a:lnTo>
                      <a:pt x="2385" y="1519"/>
                    </a:lnTo>
                    <a:lnTo>
                      <a:pt x="2387" y="1530"/>
                    </a:lnTo>
                    <a:lnTo>
                      <a:pt x="2387" y="1539"/>
                    </a:lnTo>
                    <a:lnTo>
                      <a:pt x="2389" y="1546"/>
                    </a:lnTo>
                    <a:lnTo>
                      <a:pt x="2391" y="1551"/>
                    </a:lnTo>
                    <a:lnTo>
                      <a:pt x="2393" y="1557"/>
                    </a:lnTo>
                    <a:lnTo>
                      <a:pt x="2395" y="1560"/>
                    </a:lnTo>
                    <a:lnTo>
                      <a:pt x="2397" y="1564"/>
                    </a:lnTo>
                    <a:lnTo>
                      <a:pt x="2400" y="1567"/>
                    </a:lnTo>
                    <a:lnTo>
                      <a:pt x="2402" y="1571"/>
                    </a:lnTo>
                    <a:lnTo>
                      <a:pt x="2402" y="1571"/>
                    </a:lnTo>
                    <a:lnTo>
                      <a:pt x="2404" y="1567"/>
                    </a:lnTo>
                    <a:lnTo>
                      <a:pt x="2406" y="1564"/>
                    </a:lnTo>
                    <a:lnTo>
                      <a:pt x="2408" y="1558"/>
                    </a:lnTo>
                    <a:lnTo>
                      <a:pt x="2410" y="1555"/>
                    </a:lnTo>
                    <a:lnTo>
                      <a:pt x="2412" y="1551"/>
                    </a:lnTo>
                    <a:lnTo>
                      <a:pt x="2414" y="1553"/>
                    </a:lnTo>
                    <a:lnTo>
                      <a:pt x="2416" y="1558"/>
                    </a:lnTo>
                    <a:lnTo>
                      <a:pt x="2416" y="1569"/>
                    </a:lnTo>
                    <a:lnTo>
                      <a:pt x="2418" y="1584"/>
                    </a:lnTo>
                    <a:lnTo>
                      <a:pt x="2421" y="1600"/>
                    </a:lnTo>
                    <a:lnTo>
                      <a:pt x="2423" y="1616"/>
                    </a:lnTo>
                    <a:lnTo>
                      <a:pt x="2425" y="1629"/>
                    </a:lnTo>
                    <a:lnTo>
                      <a:pt x="2427" y="1636"/>
                    </a:lnTo>
                    <a:lnTo>
                      <a:pt x="2429" y="1639"/>
                    </a:lnTo>
                    <a:lnTo>
                      <a:pt x="2431" y="1638"/>
                    </a:lnTo>
                    <a:lnTo>
                      <a:pt x="2431" y="1632"/>
                    </a:lnTo>
                    <a:lnTo>
                      <a:pt x="2433" y="1625"/>
                    </a:lnTo>
                    <a:lnTo>
                      <a:pt x="2435" y="1620"/>
                    </a:lnTo>
                    <a:lnTo>
                      <a:pt x="2437" y="1616"/>
                    </a:lnTo>
                    <a:lnTo>
                      <a:pt x="2439" y="1616"/>
                    </a:lnTo>
                    <a:lnTo>
                      <a:pt x="2442" y="1620"/>
                    </a:lnTo>
                    <a:lnTo>
                      <a:pt x="2444" y="1625"/>
                    </a:lnTo>
                    <a:lnTo>
                      <a:pt x="2446" y="1632"/>
                    </a:lnTo>
                    <a:lnTo>
                      <a:pt x="2446" y="1639"/>
                    </a:lnTo>
                    <a:lnTo>
                      <a:pt x="2448" y="1645"/>
                    </a:lnTo>
                    <a:lnTo>
                      <a:pt x="2450" y="1648"/>
                    </a:lnTo>
                    <a:lnTo>
                      <a:pt x="2452" y="1652"/>
                    </a:lnTo>
                    <a:lnTo>
                      <a:pt x="2454" y="1656"/>
                    </a:lnTo>
                    <a:lnTo>
                      <a:pt x="2456" y="1661"/>
                    </a:lnTo>
                    <a:lnTo>
                      <a:pt x="2458" y="1668"/>
                    </a:lnTo>
                    <a:lnTo>
                      <a:pt x="2460" y="1675"/>
                    </a:lnTo>
                    <a:lnTo>
                      <a:pt x="2460" y="1684"/>
                    </a:lnTo>
                    <a:lnTo>
                      <a:pt x="2463" y="1695"/>
                    </a:lnTo>
                    <a:lnTo>
                      <a:pt x="2465" y="1702"/>
                    </a:lnTo>
                    <a:lnTo>
                      <a:pt x="2467" y="1708"/>
                    </a:lnTo>
                    <a:lnTo>
                      <a:pt x="2469" y="1711"/>
                    </a:lnTo>
                    <a:lnTo>
                      <a:pt x="2471" y="1711"/>
                    </a:lnTo>
                    <a:lnTo>
                      <a:pt x="2473" y="1710"/>
                    </a:lnTo>
                    <a:lnTo>
                      <a:pt x="2475" y="1706"/>
                    </a:lnTo>
                    <a:lnTo>
                      <a:pt x="2475" y="1704"/>
                    </a:lnTo>
                    <a:lnTo>
                      <a:pt x="2477" y="1702"/>
                    </a:lnTo>
                    <a:lnTo>
                      <a:pt x="2479" y="1704"/>
                    </a:lnTo>
                    <a:lnTo>
                      <a:pt x="2481" y="1710"/>
                    </a:lnTo>
                    <a:lnTo>
                      <a:pt x="2484" y="1715"/>
                    </a:lnTo>
                    <a:lnTo>
                      <a:pt x="2486" y="1722"/>
                    </a:lnTo>
                    <a:lnTo>
                      <a:pt x="2488" y="1728"/>
                    </a:lnTo>
                    <a:lnTo>
                      <a:pt x="2490" y="1731"/>
                    </a:lnTo>
                    <a:lnTo>
                      <a:pt x="2490" y="1733"/>
                    </a:lnTo>
                    <a:lnTo>
                      <a:pt x="2492" y="1735"/>
                    </a:lnTo>
                    <a:lnTo>
                      <a:pt x="2494" y="1733"/>
                    </a:lnTo>
                    <a:lnTo>
                      <a:pt x="2496" y="1733"/>
                    </a:lnTo>
                    <a:lnTo>
                      <a:pt x="2498" y="1733"/>
                    </a:lnTo>
                    <a:lnTo>
                      <a:pt x="2500" y="1735"/>
                    </a:lnTo>
                    <a:lnTo>
                      <a:pt x="2502" y="1738"/>
                    </a:lnTo>
                    <a:lnTo>
                      <a:pt x="2505" y="1742"/>
                    </a:lnTo>
                    <a:lnTo>
                      <a:pt x="2505" y="1747"/>
                    </a:lnTo>
                    <a:lnTo>
                      <a:pt x="2507" y="1751"/>
                    </a:lnTo>
                    <a:lnTo>
                      <a:pt x="2509" y="1755"/>
                    </a:lnTo>
                    <a:lnTo>
                      <a:pt x="2511" y="1756"/>
                    </a:lnTo>
                    <a:lnTo>
                      <a:pt x="2513" y="1756"/>
                    </a:lnTo>
                    <a:lnTo>
                      <a:pt x="2515" y="1755"/>
                    </a:lnTo>
                    <a:lnTo>
                      <a:pt x="2517" y="1755"/>
                    </a:lnTo>
                    <a:lnTo>
                      <a:pt x="2519" y="1756"/>
                    </a:lnTo>
                    <a:lnTo>
                      <a:pt x="2519" y="1760"/>
                    </a:lnTo>
                    <a:lnTo>
                      <a:pt x="2521" y="1765"/>
                    </a:lnTo>
                    <a:lnTo>
                      <a:pt x="2523" y="1773"/>
                    </a:lnTo>
                    <a:lnTo>
                      <a:pt x="2526" y="1782"/>
                    </a:lnTo>
                    <a:lnTo>
                      <a:pt x="2528" y="1789"/>
                    </a:lnTo>
                    <a:lnTo>
                      <a:pt x="2530" y="1796"/>
                    </a:lnTo>
                    <a:lnTo>
                      <a:pt x="2532" y="1800"/>
                    </a:lnTo>
                    <a:lnTo>
                      <a:pt x="2534" y="1801"/>
                    </a:lnTo>
                    <a:lnTo>
                      <a:pt x="2534" y="1800"/>
                    </a:lnTo>
                    <a:lnTo>
                      <a:pt x="2536" y="1798"/>
                    </a:lnTo>
                    <a:lnTo>
                      <a:pt x="2538" y="1792"/>
                    </a:lnTo>
                    <a:lnTo>
                      <a:pt x="2540" y="1789"/>
                    </a:lnTo>
                    <a:lnTo>
                      <a:pt x="2542" y="1785"/>
                    </a:lnTo>
                    <a:lnTo>
                      <a:pt x="2544" y="1782"/>
                    </a:lnTo>
                    <a:lnTo>
                      <a:pt x="2547" y="1780"/>
                    </a:lnTo>
                    <a:lnTo>
                      <a:pt x="2549" y="1780"/>
                    </a:lnTo>
                    <a:lnTo>
                      <a:pt x="2549" y="1780"/>
                    </a:lnTo>
                    <a:lnTo>
                      <a:pt x="2551" y="1782"/>
                    </a:lnTo>
                    <a:lnTo>
                      <a:pt x="2553" y="1783"/>
                    </a:lnTo>
                    <a:lnTo>
                      <a:pt x="2555" y="1787"/>
                    </a:lnTo>
                    <a:lnTo>
                      <a:pt x="2557" y="1791"/>
                    </a:lnTo>
                    <a:lnTo>
                      <a:pt x="2559" y="1796"/>
                    </a:lnTo>
                    <a:lnTo>
                      <a:pt x="2561" y="1801"/>
                    </a:lnTo>
                    <a:lnTo>
                      <a:pt x="2563" y="1805"/>
                    </a:lnTo>
                    <a:lnTo>
                      <a:pt x="2563" y="1809"/>
                    </a:lnTo>
                    <a:lnTo>
                      <a:pt x="2565" y="1809"/>
                    </a:lnTo>
                    <a:lnTo>
                      <a:pt x="2568" y="1807"/>
                    </a:lnTo>
                    <a:lnTo>
                      <a:pt x="2570" y="1801"/>
                    </a:lnTo>
                    <a:lnTo>
                      <a:pt x="2572" y="1792"/>
                    </a:lnTo>
                    <a:lnTo>
                      <a:pt x="2574" y="1783"/>
                    </a:lnTo>
                    <a:lnTo>
                      <a:pt x="2576" y="1774"/>
                    </a:lnTo>
                    <a:lnTo>
                      <a:pt x="2578" y="1769"/>
                    </a:lnTo>
                    <a:lnTo>
                      <a:pt x="2578" y="1767"/>
                    </a:lnTo>
                    <a:lnTo>
                      <a:pt x="2580" y="1769"/>
                    </a:lnTo>
                    <a:lnTo>
                      <a:pt x="2582" y="1776"/>
                    </a:lnTo>
                    <a:lnTo>
                      <a:pt x="2584" y="1787"/>
                    </a:lnTo>
                    <a:lnTo>
                      <a:pt x="2586" y="1800"/>
                    </a:lnTo>
                    <a:lnTo>
                      <a:pt x="2589" y="1812"/>
                    </a:lnTo>
                    <a:lnTo>
                      <a:pt x="2591" y="1823"/>
                    </a:lnTo>
                    <a:lnTo>
                      <a:pt x="2593" y="1830"/>
                    </a:lnTo>
                    <a:lnTo>
                      <a:pt x="2593" y="1832"/>
                    </a:lnTo>
                    <a:lnTo>
                      <a:pt x="2595" y="1830"/>
                    </a:lnTo>
                    <a:lnTo>
                      <a:pt x="2597" y="1825"/>
                    </a:lnTo>
                    <a:lnTo>
                      <a:pt x="2599" y="1819"/>
                    </a:lnTo>
                    <a:lnTo>
                      <a:pt x="2601" y="1810"/>
                    </a:lnTo>
                    <a:lnTo>
                      <a:pt x="2603" y="1805"/>
                    </a:lnTo>
                    <a:lnTo>
                      <a:pt x="2605" y="1800"/>
                    </a:lnTo>
                    <a:lnTo>
                      <a:pt x="2607" y="1796"/>
                    </a:lnTo>
                    <a:lnTo>
                      <a:pt x="2607" y="1794"/>
                    </a:lnTo>
                    <a:lnTo>
                      <a:pt x="2610" y="1794"/>
                    </a:lnTo>
                    <a:lnTo>
                      <a:pt x="2612" y="1796"/>
                    </a:lnTo>
                    <a:lnTo>
                      <a:pt x="2614" y="1800"/>
                    </a:lnTo>
                    <a:lnTo>
                      <a:pt x="2616" y="1805"/>
                    </a:lnTo>
                    <a:lnTo>
                      <a:pt x="2618" y="1812"/>
                    </a:lnTo>
                    <a:lnTo>
                      <a:pt x="2620" y="1821"/>
                    </a:lnTo>
                    <a:lnTo>
                      <a:pt x="2622" y="1832"/>
                    </a:lnTo>
                    <a:lnTo>
                      <a:pt x="2622" y="1845"/>
                    </a:lnTo>
                    <a:lnTo>
                      <a:pt x="2624" y="1859"/>
                    </a:lnTo>
                    <a:lnTo>
                      <a:pt x="2626" y="1870"/>
                    </a:lnTo>
                    <a:lnTo>
                      <a:pt x="2628" y="1879"/>
                    </a:lnTo>
                    <a:lnTo>
                      <a:pt x="2631" y="1882"/>
                    </a:lnTo>
                    <a:lnTo>
                      <a:pt x="2633" y="1881"/>
                    </a:lnTo>
                    <a:lnTo>
                      <a:pt x="2635" y="1873"/>
                    </a:lnTo>
                    <a:lnTo>
                      <a:pt x="2637" y="1864"/>
                    </a:lnTo>
                    <a:lnTo>
                      <a:pt x="2637" y="1854"/>
                    </a:lnTo>
                    <a:lnTo>
                      <a:pt x="2639" y="1843"/>
                    </a:lnTo>
                    <a:lnTo>
                      <a:pt x="2641" y="1836"/>
                    </a:lnTo>
                    <a:lnTo>
                      <a:pt x="2643" y="1834"/>
                    </a:lnTo>
                    <a:lnTo>
                      <a:pt x="2645" y="1836"/>
                    </a:lnTo>
                    <a:lnTo>
                      <a:pt x="2647" y="1843"/>
                    </a:lnTo>
                    <a:lnTo>
                      <a:pt x="2649" y="1850"/>
                    </a:lnTo>
                    <a:lnTo>
                      <a:pt x="2652" y="1859"/>
                    </a:lnTo>
                    <a:lnTo>
                      <a:pt x="2652" y="1866"/>
                    </a:lnTo>
                    <a:lnTo>
                      <a:pt x="2654" y="1868"/>
                    </a:lnTo>
                    <a:lnTo>
                      <a:pt x="2656" y="1868"/>
                    </a:lnTo>
                    <a:lnTo>
                      <a:pt x="2658" y="1863"/>
                    </a:lnTo>
                    <a:lnTo>
                      <a:pt x="2660" y="1855"/>
                    </a:lnTo>
                    <a:lnTo>
                      <a:pt x="2662" y="1848"/>
                    </a:lnTo>
                    <a:lnTo>
                      <a:pt x="2664" y="1845"/>
                    </a:lnTo>
                    <a:lnTo>
                      <a:pt x="2664" y="1843"/>
                    </a:lnTo>
                    <a:lnTo>
                      <a:pt x="2666" y="1845"/>
                    </a:lnTo>
                    <a:lnTo>
                      <a:pt x="2668" y="1850"/>
                    </a:lnTo>
                    <a:lnTo>
                      <a:pt x="2670" y="1859"/>
                    </a:lnTo>
                    <a:lnTo>
                      <a:pt x="2672" y="1868"/>
                    </a:lnTo>
                    <a:lnTo>
                      <a:pt x="2675" y="1875"/>
                    </a:lnTo>
                    <a:lnTo>
                      <a:pt x="2677" y="1881"/>
                    </a:lnTo>
                    <a:lnTo>
                      <a:pt x="2679" y="1882"/>
                    </a:lnTo>
                    <a:lnTo>
                      <a:pt x="2679" y="1881"/>
                    </a:lnTo>
                    <a:lnTo>
                      <a:pt x="2681" y="1877"/>
                    </a:lnTo>
                    <a:lnTo>
                      <a:pt x="2683" y="1873"/>
                    </a:lnTo>
                    <a:lnTo>
                      <a:pt x="2685" y="1868"/>
                    </a:lnTo>
                    <a:lnTo>
                      <a:pt x="2687" y="1863"/>
                    </a:lnTo>
                    <a:lnTo>
                      <a:pt x="2689" y="1857"/>
                    </a:lnTo>
                    <a:lnTo>
                      <a:pt x="2691" y="1855"/>
                    </a:lnTo>
                    <a:lnTo>
                      <a:pt x="2693" y="1852"/>
                    </a:lnTo>
                    <a:lnTo>
                      <a:pt x="2693" y="1852"/>
                    </a:lnTo>
                    <a:lnTo>
                      <a:pt x="2696" y="1852"/>
                    </a:lnTo>
                    <a:lnTo>
                      <a:pt x="2698" y="1854"/>
                    </a:lnTo>
                    <a:lnTo>
                      <a:pt x="2700" y="1855"/>
                    </a:lnTo>
                    <a:lnTo>
                      <a:pt x="2702" y="1859"/>
                    </a:lnTo>
                    <a:lnTo>
                      <a:pt x="2704" y="1864"/>
                    </a:lnTo>
                    <a:lnTo>
                      <a:pt x="2706" y="1870"/>
                    </a:lnTo>
                    <a:lnTo>
                      <a:pt x="2708" y="1873"/>
                    </a:lnTo>
                    <a:lnTo>
                      <a:pt x="2708" y="1877"/>
                    </a:lnTo>
                    <a:lnTo>
                      <a:pt x="2710" y="1879"/>
                    </a:lnTo>
                    <a:lnTo>
                      <a:pt x="2712" y="1877"/>
                    </a:lnTo>
                    <a:lnTo>
                      <a:pt x="2714" y="1873"/>
                    </a:lnTo>
                    <a:lnTo>
                      <a:pt x="2717" y="1870"/>
                    </a:lnTo>
                    <a:lnTo>
                      <a:pt x="2719" y="1864"/>
                    </a:lnTo>
                    <a:lnTo>
                      <a:pt x="2721" y="1859"/>
                    </a:lnTo>
                    <a:lnTo>
                      <a:pt x="2723" y="1857"/>
                    </a:lnTo>
                    <a:lnTo>
                      <a:pt x="2723" y="1859"/>
                    </a:lnTo>
                    <a:lnTo>
                      <a:pt x="2725" y="1863"/>
                    </a:lnTo>
                    <a:lnTo>
                      <a:pt x="2727" y="1868"/>
                    </a:lnTo>
                    <a:lnTo>
                      <a:pt x="2729" y="1875"/>
                    </a:lnTo>
                    <a:lnTo>
                      <a:pt x="2731" y="1881"/>
                    </a:lnTo>
                    <a:lnTo>
                      <a:pt x="2733" y="1884"/>
                    </a:lnTo>
                    <a:lnTo>
                      <a:pt x="2735" y="1884"/>
                    </a:lnTo>
                    <a:lnTo>
                      <a:pt x="2738" y="1879"/>
                    </a:lnTo>
                    <a:lnTo>
                      <a:pt x="2738" y="1872"/>
                    </a:lnTo>
                    <a:lnTo>
                      <a:pt x="2740" y="1863"/>
                    </a:lnTo>
                    <a:lnTo>
                      <a:pt x="2742" y="1855"/>
                    </a:lnTo>
                    <a:lnTo>
                      <a:pt x="2744" y="1850"/>
                    </a:lnTo>
                    <a:lnTo>
                      <a:pt x="2746" y="1848"/>
                    </a:lnTo>
                    <a:lnTo>
                      <a:pt x="2748" y="1852"/>
                    </a:lnTo>
                    <a:lnTo>
                      <a:pt x="2750" y="1861"/>
                    </a:lnTo>
                    <a:lnTo>
                      <a:pt x="2752" y="1870"/>
                    </a:lnTo>
                    <a:lnTo>
                      <a:pt x="2752" y="1881"/>
                    </a:lnTo>
                    <a:lnTo>
                      <a:pt x="2754" y="1891"/>
                    </a:lnTo>
                    <a:lnTo>
                      <a:pt x="2756" y="1899"/>
                    </a:lnTo>
                    <a:lnTo>
                      <a:pt x="2759" y="1904"/>
                    </a:lnTo>
                    <a:lnTo>
                      <a:pt x="2761" y="1908"/>
                    </a:lnTo>
                    <a:lnTo>
                      <a:pt x="2763" y="1908"/>
                    </a:lnTo>
                    <a:lnTo>
                      <a:pt x="2765" y="1909"/>
                    </a:lnTo>
                    <a:lnTo>
                      <a:pt x="2767" y="1909"/>
                    </a:lnTo>
                    <a:lnTo>
                      <a:pt x="2767" y="1911"/>
                    </a:lnTo>
                    <a:lnTo>
                      <a:pt x="2769" y="1913"/>
                    </a:lnTo>
                    <a:lnTo>
                      <a:pt x="2771" y="1917"/>
                    </a:lnTo>
                    <a:lnTo>
                      <a:pt x="2773" y="1918"/>
                    </a:lnTo>
                    <a:lnTo>
                      <a:pt x="2775" y="1917"/>
                    </a:lnTo>
                    <a:lnTo>
                      <a:pt x="2777" y="1913"/>
                    </a:lnTo>
                    <a:lnTo>
                      <a:pt x="2780" y="1908"/>
                    </a:lnTo>
                    <a:lnTo>
                      <a:pt x="2782" y="1900"/>
                    </a:lnTo>
                    <a:lnTo>
                      <a:pt x="2782" y="1891"/>
                    </a:lnTo>
                    <a:lnTo>
                      <a:pt x="2784" y="1884"/>
                    </a:lnTo>
                    <a:lnTo>
                      <a:pt x="2786" y="1879"/>
                    </a:lnTo>
                    <a:lnTo>
                      <a:pt x="2788" y="1877"/>
                    </a:lnTo>
                    <a:lnTo>
                      <a:pt x="2790" y="1879"/>
                    </a:lnTo>
                    <a:lnTo>
                      <a:pt x="2792" y="1884"/>
                    </a:lnTo>
                    <a:lnTo>
                      <a:pt x="2794" y="1890"/>
                    </a:lnTo>
                    <a:lnTo>
                      <a:pt x="2796" y="1897"/>
                    </a:lnTo>
                    <a:lnTo>
                      <a:pt x="2796" y="1902"/>
                    </a:lnTo>
                    <a:lnTo>
                      <a:pt x="2798" y="1906"/>
                    </a:lnTo>
                    <a:lnTo>
                      <a:pt x="2801" y="1906"/>
                    </a:lnTo>
                    <a:lnTo>
                      <a:pt x="2803" y="1902"/>
                    </a:lnTo>
                    <a:lnTo>
                      <a:pt x="2805" y="1899"/>
                    </a:lnTo>
                    <a:lnTo>
                      <a:pt x="2807" y="1893"/>
                    </a:lnTo>
                    <a:lnTo>
                      <a:pt x="2809" y="1890"/>
                    </a:lnTo>
                    <a:lnTo>
                      <a:pt x="2811" y="1890"/>
                    </a:lnTo>
                    <a:lnTo>
                      <a:pt x="2811" y="1893"/>
                    </a:lnTo>
                    <a:lnTo>
                      <a:pt x="2813" y="1900"/>
                    </a:lnTo>
                    <a:lnTo>
                      <a:pt x="2815" y="1913"/>
                    </a:lnTo>
                    <a:lnTo>
                      <a:pt x="2817" y="1927"/>
                    </a:lnTo>
                    <a:lnTo>
                      <a:pt x="2819" y="1942"/>
                    </a:lnTo>
                    <a:lnTo>
                      <a:pt x="2822" y="1956"/>
                    </a:lnTo>
                    <a:lnTo>
                      <a:pt x="2824" y="1969"/>
                    </a:lnTo>
                    <a:lnTo>
                      <a:pt x="2826" y="1976"/>
                    </a:lnTo>
                    <a:lnTo>
                      <a:pt x="2826" y="1978"/>
                    </a:lnTo>
                    <a:lnTo>
                      <a:pt x="2828" y="1974"/>
                    </a:lnTo>
                    <a:lnTo>
                      <a:pt x="2830" y="1965"/>
                    </a:lnTo>
                    <a:lnTo>
                      <a:pt x="2832" y="1954"/>
                    </a:lnTo>
                    <a:lnTo>
                      <a:pt x="2834" y="1940"/>
                    </a:lnTo>
                    <a:lnTo>
                      <a:pt x="2836" y="1929"/>
                    </a:lnTo>
                    <a:lnTo>
                      <a:pt x="2838" y="1920"/>
                    </a:lnTo>
                    <a:lnTo>
                      <a:pt x="2840" y="1918"/>
                    </a:lnTo>
                    <a:lnTo>
                      <a:pt x="2840" y="1922"/>
                    </a:lnTo>
                    <a:lnTo>
                      <a:pt x="2843" y="1931"/>
                    </a:lnTo>
                    <a:lnTo>
                      <a:pt x="2845" y="1945"/>
                    </a:lnTo>
                    <a:lnTo>
                      <a:pt x="2847" y="1962"/>
                    </a:lnTo>
                    <a:lnTo>
                      <a:pt x="2849" y="1978"/>
                    </a:lnTo>
                    <a:lnTo>
                      <a:pt x="2851" y="1989"/>
                    </a:lnTo>
                    <a:lnTo>
                      <a:pt x="2853" y="1996"/>
                    </a:lnTo>
                    <a:lnTo>
                      <a:pt x="2855" y="1996"/>
                    </a:lnTo>
                    <a:lnTo>
                      <a:pt x="2855" y="1989"/>
                    </a:lnTo>
                    <a:lnTo>
                      <a:pt x="2857" y="1978"/>
                    </a:lnTo>
                    <a:lnTo>
                      <a:pt x="2859" y="1967"/>
                    </a:lnTo>
                    <a:lnTo>
                      <a:pt x="2861" y="1956"/>
                    </a:lnTo>
                    <a:lnTo>
                      <a:pt x="2864" y="1947"/>
                    </a:lnTo>
                    <a:lnTo>
                      <a:pt x="2866" y="1944"/>
                    </a:lnTo>
                    <a:lnTo>
                      <a:pt x="2868" y="1945"/>
                    </a:lnTo>
                    <a:lnTo>
                      <a:pt x="2870" y="1951"/>
                    </a:lnTo>
                    <a:lnTo>
                      <a:pt x="2870" y="1958"/>
                    </a:lnTo>
                    <a:lnTo>
                      <a:pt x="2872" y="1967"/>
                    </a:lnTo>
                    <a:lnTo>
                      <a:pt x="2874" y="1972"/>
                    </a:lnTo>
                    <a:lnTo>
                      <a:pt x="2876" y="1974"/>
                    </a:lnTo>
                    <a:lnTo>
                      <a:pt x="2878" y="1974"/>
                    </a:lnTo>
                    <a:lnTo>
                      <a:pt x="2880" y="1971"/>
                    </a:lnTo>
                    <a:lnTo>
                      <a:pt x="2882" y="1965"/>
                    </a:lnTo>
                    <a:lnTo>
                      <a:pt x="2885" y="1962"/>
                    </a:lnTo>
                    <a:lnTo>
                      <a:pt x="2885" y="1958"/>
                    </a:lnTo>
                    <a:lnTo>
                      <a:pt x="2887" y="1958"/>
                    </a:lnTo>
                    <a:lnTo>
                      <a:pt x="2889" y="1962"/>
                    </a:lnTo>
                    <a:lnTo>
                      <a:pt x="2891" y="1965"/>
                    </a:lnTo>
                    <a:lnTo>
                      <a:pt x="2893" y="1971"/>
                    </a:lnTo>
                    <a:lnTo>
                      <a:pt x="2895" y="1976"/>
                    </a:lnTo>
                    <a:lnTo>
                      <a:pt x="2897" y="1978"/>
                    </a:lnTo>
                    <a:lnTo>
                      <a:pt x="2899" y="1978"/>
                    </a:lnTo>
                    <a:lnTo>
                      <a:pt x="2899" y="1976"/>
                    </a:lnTo>
                    <a:lnTo>
                      <a:pt x="2901" y="1972"/>
                    </a:lnTo>
                    <a:lnTo>
                      <a:pt x="2903" y="1969"/>
                    </a:lnTo>
                    <a:lnTo>
                      <a:pt x="2906" y="1967"/>
                    </a:lnTo>
                    <a:lnTo>
                      <a:pt x="2908" y="1965"/>
                    </a:lnTo>
                    <a:lnTo>
                      <a:pt x="2910" y="1967"/>
                    </a:lnTo>
                    <a:lnTo>
                      <a:pt x="2912" y="1969"/>
                    </a:lnTo>
                    <a:lnTo>
                      <a:pt x="2914" y="1971"/>
                    </a:lnTo>
                    <a:lnTo>
                      <a:pt x="2914" y="1972"/>
                    </a:lnTo>
                    <a:lnTo>
                      <a:pt x="2916" y="1972"/>
                    </a:lnTo>
                    <a:lnTo>
                      <a:pt x="2918" y="1971"/>
                    </a:lnTo>
                    <a:lnTo>
                      <a:pt x="2920" y="1969"/>
                    </a:lnTo>
                    <a:lnTo>
                      <a:pt x="2922" y="1965"/>
                    </a:lnTo>
                    <a:lnTo>
                      <a:pt x="2924" y="1962"/>
                    </a:lnTo>
                    <a:lnTo>
                      <a:pt x="2927" y="1958"/>
                    </a:lnTo>
                    <a:lnTo>
                      <a:pt x="2929" y="1958"/>
                    </a:lnTo>
                    <a:lnTo>
                      <a:pt x="2929" y="1960"/>
                    </a:lnTo>
                    <a:lnTo>
                      <a:pt x="2931" y="1963"/>
                    </a:lnTo>
                    <a:lnTo>
                      <a:pt x="2933" y="1969"/>
                    </a:lnTo>
                    <a:lnTo>
                      <a:pt x="2935" y="1976"/>
                    </a:lnTo>
                    <a:lnTo>
                      <a:pt x="2937" y="1985"/>
                    </a:lnTo>
                    <a:lnTo>
                      <a:pt x="2939" y="1992"/>
                    </a:lnTo>
                    <a:lnTo>
                      <a:pt x="2941" y="1999"/>
                    </a:lnTo>
                    <a:lnTo>
                      <a:pt x="2943" y="2005"/>
                    </a:lnTo>
                    <a:lnTo>
                      <a:pt x="2943" y="2008"/>
                    </a:lnTo>
                    <a:lnTo>
                      <a:pt x="2945" y="2010"/>
                    </a:lnTo>
                    <a:lnTo>
                      <a:pt x="2948" y="2010"/>
                    </a:lnTo>
                    <a:lnTo>
                      <a:pt x="2950" y="2007"/>
                    </a:lnTo>
                    <a:lnTo>
                      <a:pt x="2952" y="2003"/>
                    </a:lnTo>
                    <a:lnTo>
                      <a:pt x="2954" y="1998"/>
                    </a:lnTo>
                    <a:lnTo>
                      <a:pt x="2956" y="1994"/>
                    </a:lnTo>
                    <a:lnTo>
                      <a:pt x="2958" y="1992"/>
                    </a:lnTo>
                    <a:lnTo>
                      <a:pt x="2958" y="1992"/>
                    </a:lnTo>
                    <a:lnTo>
                      <a:pt x="2960" y="1994"/>
                    </a:lnTo>
                    <a:lnTo>
                      <a:pt x="2962" y="2001"/>
                    </a:lnTo>
                    <a:lnTo>
                      <a:pt x="2964" y="2008"/>
                    </a:lnTo>
                    <a:lnTo>
                      <a:pt x="2966" y="2016"/>
                    </a:lnTo>
                    <a:lnTo>
                      <a:pt x="2968" y="2023"/>
                    </a:lnTo>
                    <a:lnTo>
                      <a:pt x="2971" y="2026"/>
                    </a:lnTo>
                    <a:lnTo>
                      <a:pt x="2973" y="2026"/>
                    </a:lnTo>
                    <a:lnTo>
                      <a:pt x="2973" y="2021"/>
                    </a:lnTo>
                    <a:lnTo>
                      <a:pt x="2975" y="2014"/>
                    </a:lnTo>
                    <a:lnTo>
                      <a:pt x="2977" y="2005"/>
                    </a:lnTo>
                    <a:lnTo>
                      <a:pt x="2979" y="1996"/>
                    </a:lnTo>
                    <a:lnTo>
                      <a:pt x="2981" y="1990"/>
                    </a:lnTo>
                    <a:lnTo>
                      <a:pt x="2983" y="1989"/>
                    </a:lnTo>
                    <a:lnTo>
                      <a:pt x="2985" y="1992"/>
                    </a:lnTo>
                    <a:lnTo>
                      <a:pt x="2987" y="1999"/>
                    </a:lnTo>
                    <a:lnTo>
                      <a:pt x="2987" y="2010"/>
                    </a:lnTo>
                    <a:lnTo>
                      <a:pt x="2989" y="2021"/>
                    </a:lnTo>
                    <a:lnTo>
                      <a:pt x="2992" y="2030"/>
                    </a:lnTo>
                    <a:lnTo>
                      <a:pt x="2994" y="2035"/>
                    </a:lnTo>
                    <a:lnTo>
                      <a:pt x="2996" y="2037"/>
                    </a:lnTo>
                    <a:lnTo>
                      <a:pt x="2998" y="2034"/>
                    </a:lnTo>
                    <a:lnTo>
                      <a:pt x="3000" y="2026"/>
                    </a:lnTo>
                    <a:lnTo>
                      <a:pt x="3002" y="2019"/>
                    </a:lnTo>
                    <a:lnTo>
                      <a:pt x="3002" y="2014"/>
                    </a:lnTo>
                    <a:lnTo>
                      <a:pt x="3004" y="2010"/>
                    </a:lnTo>
                    <a:lnTo>
                      <a:pt x="3006" y="2012"/>
                    </a:lnTo>
                    <a:lnTo>
                      <a:pt x="3008" y="2016"/>
                    </a:lnTo>
                    <a:lnTo>
                      <a:pt x="3010" y="2023"/>
                    </a:lnTo>
                    <a:lnTo>
                      <a:pt x="3013" y="2028"/>
                    </a:lnTo>
                    <a:lnTo>
                      <a:pt x="3015" y="2034"/>
                    </a:lnTo>
                    <a:lnTo>
                      <a:pt x="3017" y="2035"/>
                    </a:lnTo>
                    <a:lnTo>
                      <a:pt x="3017" y="2034"/>
                    </a:lnTo>
                    <a:lnTo>
                      <a:pt x="3019" y="2028"/>
                    </a:lnTo>
                    <a:lnTo>
                      <a:pt x="3021" y="2021"/>
                    </a:lnTo>
                    <a:lnTo>
                      <a:pt x="3023" y="2014"/>
                    </a:lnTo>
                    <a:lnTo>
                      <a:pt x="3025" y="2007"/>
                    </a:lnTo>
                    <a:lnTo>
                      <a:pt x="3027" y="2005"/>
                    </a:lnTo>
                    <a:lnTo>
                      <a:pt x="3029" y="2005"/>
                    </a:lnTo>
                    <a:lnTo>
                      <a:pt x="3031" y="2007"/>
                    </a:lnTo>
                    <a:lnTo>
                      <a:pt x="3031" y="2012"/>
                    </a:lnTo>
                    <a:lnTo>
                      <a:pt x="3034" y="2017"/>
                    </a:lnTo>
                    <a:lnTo>
                      <a:pt x="3036" y="2023"/>
                    </a:lnTo>
                    <a:lnTo>
                      <a:pt x="3038" y="2028"/>
                    </a:lnTo>
                    <a:lnTo>
                      <a:pt x="3040" y="2030"/>
                    </a:lnTo>
                    <a:lnTo>
                      <a:pt x="3042" y="2032"/>
                    </a:lnTo>
                    <a:lnTo>
                      <a:pt x="3044" y="2034"/>
                    </a:lnTo>
                    <a:lnTo>
                      <a:pt x="3046" y="2034"/>
                    </a:lnTo>
                    <a:lnTo>
                      <a:pt x="3046" y="2035"/>
                    </a:lnTo>
                    <a:lnTo>
                      <a:pt x="3048" y="2035"/>
                    </a:lnTo>
                    <a:lnTo>
                      <a:pt x="3050" y="2034"/>
                    </a:lnTo>
                    <a:lnTo>
                      <a:pt x="3052" y="2032"/>
                    </a:lnTo>
                    <a:lnTo>
                      <a:pt x="3055" y="2030"/>
                    </a:lnTo>
                    <a:lnTo>
                      <a:pt x="3057" y="2025"/>
                    </a:lnTo>
                    <a:lnTo>
                      <a:pt x="3059" y="2019"/>
                    </a:lnTo>
                    <a:lnTo>
                      <a:pt x="3059" y="2016"/>
                    </a:lnTo>
                    <a:lnTo>
                      <a:pt x="3061" y="2014"/>
                    </a:lnTo>
                    <a:lnTo>
                      <a:pt x="3063" y="2016"/>
                    </a:lnTo>
                    <a:lnTo>
                      <a:pt x="3065" y="2021"/>
                    </a:lnTo>
                    <a:lnTo>
                      <a:pt x="3067" y="2026"/>
                    </a:lnTo>
                    <a:lnTo>
                      <a:pt x="3069" y="2034"/>
                    </a:lnTo>
                    <a:lnTo>
                      <a:pt x="3071" y="2041"/>
                    </a:lnTo>
                    <a:lnTo>
                      <a:pt x="3073" y="2044"/>
                    </a:lnTo>
                    <a:lnTo>
                      <a:pt x="3073" y="2044"/>
                    </a:lnTo>
                    <a:lnTo>
                      <a:pt x="3076" y="2041"/>
                    </a:lnTo>
                    <a:lnTo>
                      <a:pt x="3078" y="2034"/>
                    </a:lnTo>
                    <a:lnTo>
                      <a:pt x="3080" y="2026"/>
                    </a:lnTo>
                    <a:lnTo>
                      <a:pt x="3082" y="2021"/>
                    </a:lnTo>
                    <a:lnTo>
                      <a:pt x="3084" y="2021"/>
                    </a:lnTo>
                    <a:lnTo>
                      <a:pt x="3086" y="2025"/>
                    </a:lnTo>
                    <a:lnTo>
                      <a:pt x="3088" y="2032"/>
                    </a:lnTo>
                    <a:lnTo>
                      <a:pt x="3088" y="2043"/>
                    </a:lnTo>
                    <a:lnTo>
                      <a:pt x="3090" y="2055"/>
                    </a:lnTo>
                    <a:lnTo>
                      <a:pt x="3092" y="2064"/>
                    </a:lnTo>
                    <a:lnTo>
                      <a:pt x="3094" y="2068"/>
                    </a:lnTo>
                    <a:lnTo>
                      <a:pt x="3097" y="2066"/>
                    </a:lnTo>
                    <a:lnTo>
                      <a:pt x="3099" y="2057"/>
                    </a:lnTo>
                    <a:lnTo>
                      <a:pt x="3101" y="2043"/>
                    </a:lnTo>
                    <a:lnTo>
                      <a:pt x="3103" y="2028"/>
                    </a:lnTo>
                    <a:lnTo>
                      <a:pt x="3103" y="2014"/>
                    </a:lnTo>
                    <a:lnTo>
                      <a:pt x="3105" y="2007"/>
                    </a:lnTo>
                    <a:lnTo>
                      <a:pt x="3107" y="2005"/>
                    </a:lnTo>
                    <a:lnTo>
                      <a:pt x="3109" y="2012"/>
                    </a:lnTo>
                    <a:lnTo>
                      <a:pt x="3111" y="2023"/>
                    </a:lnTo>
                    <a:lnTo>
                      <a:pt x="3113" y="2035"/>
                    </a:lnTo>
                    <a:lnTo>
                      <a:pt x="3115" y="2048"/>
                    </a:lnTo>
                    <a:lnTo>
                      <a:pt x="3118" y="2055"/>
                    </a:lnTo>
                    <a:lnTo>
                      <a:pt x="3118" y="2057"/>
                    </a:lnTo>
                    <a:lnTo>
                      <a:pt x="3120" y="2052"/>
                    </a:lnTo>
                    <a:lnTo>
                      <a:pt x="3122" y="2041"/>
                    </a:lnTo>
                    <a:lnTo>
                      <a:pt x="3124" y="2028"/>
                    </a:lnTo>
                    <a:lnTo>
                      <a:pt x="3126" y="2014"/>
                    </a:lnTo>
                    <a:lnTo>
                      <a:pt x="3128" y="2005"/>
                    </a:lnTo>
                    <a:lnTo>
                      <a:pt x="3130" y="1999"/>
                    </a:lnTo>
                    <a:lnTo>
                      <a:pt x="3132" y="1999"/>
                    </a:lnTo>
                    <a:lnTo>
                      <a:pt x="3132" y="2005"/>
                    </a:lnTo>
                    <a:lnTo>
                      <a:pt x="3134" y="2014"/>
                    </a:lnTo>
                    <a:lnTo>
                      <a:pt x="3136" y="2025"/>
                    </a:lnTo>
                    <a:lnTo>
                      <a:pt x="3139" y="2032"/>
                    </a:lnTo>
                    <a:lnTo>
                      <a:pt x="3141" y="2037"/>
                    </a:lnTo>
                    <a:lnTo>
                      <a:pt x="3143" y="2039"/>
                    </a:lnTo>
                    <a:lnTo>
                      <a:pt x="3145" y="2039"/>
                    </a:lnTo>
                    <a:lnTo>
                      <a:pt x="3147" y="2035"/>
                    </a:lnTo>
                    <a:lnTo>
                      <a:pt x="3147" y="2032"/>
                    </a:lnTo>
                    <a:lnTo>
                      <a:pt x="3149" y="2028"/>
                    </a:lnTo>
                    <a:lnTo>
                      <a:pt x="3151" y="2028"/>
                    </a:lnTo>
                    <a:lnTo>
                      <a:pt x="3153" y="2028"/>
                    </a:lnTo>
                    <a:lnTo>
                      <a:pt x="3155" y="2030"/>
                    </a:lnTo>
                    <a:lnTo>
                      <a:pt x="3157" y="2034"/>
                    </a:lnTo>
                    <a:lnTo>
                      <a:pt x="3160" y="2035"/>
                    </a:lnTo>
                    <a:lnTo>
                      <a:pt x="3162" y="2035"/>
                    </a:lnTo>
                    <a:lnTo>
                      <a:pt x="3162" y="2035"/>
                    </a:lnTo>
                    <a:lnTo>
                      <a:pt x="3164" y="2032"/>
                    </a:lnTo>
                    <a:lnTo>
                      <a:pt x="3166" y="2030"/>
                    </a:lnTo>
                    <a:lnTo>
                      <a:pt x="3168" y="2026"/>
                    </a:lnTo>
                    <a:lnTo>
                      <a:pt x="3170" y="2025"/>
                    </a:lnTo>
                    <a:lnTo>
                      <a:pt x="3172" y="2023"/>
                    </a:lnTo>
                    <a:lnTo>
                      <a:pt x="3174" y="2023"/>
                    </a:lnTo>
                    <a:lnTo>
                      <a:pt x="3176" y="2023"/>
                    </a:lnTo>
                    <a:lnTo>
                      <a:pt x="3176" y="2021"/>
                    </a:lnTo>
                    <a:lnTo>
                      <a:pt x="3178" y="2016"/>
                    </a:lnTo>
                    <a:lnTo>
                      <a:pt x="3181" y="2005"/>
                    </a:lnTo>
                    <a:lnTo>
                      <a:pt x="3183" y="1987"/>
                    </a:lnTo>
                    <a:lnTo>
                      <a:pt x="3185" y="1963"/>
                    </a:lnTo>
                    <a:lnTo>
                      <a:pt x="3187" y="1931"/>
                    </a:lnTo>
                    <a:lnTo>
                      <a:pt x="3189" y="1893"/>
                    </a:lnTo>
                    <a:lnTo>
                      <a:pt x="3191" y="1850"/>
                    </a:lnTo>
                    <a:lnTo>
                      <a:pt x="3191" y="1805"/>
                    </a:lnTo>
                    <a:lnTo>
                      <a:pt x="3193" y="1764"/>
                    </a:lnTo>
                    <a:lnTo>
                      <a:pt x="3195" y="1726"/>
                    </a:lnTo>
                    <a:lnTo>
                      <a:pt x="3197" y="1695"/>
                    </a:lnTo>
                    <a:lnTo>
                      <a:pt x="3199" y="1675"/>
                    </a:lnTo>
                    <a:lnTo>
                      <a:pt x="3202" y="1668"/>
                    </a:lnTo>
                    <a:lnTo>
                      <a:pt x="3204" y="1670"/>
                    </a:lnTo>
                    <a:lnTo>
                      <a:pt x="3206" y="1684"/>
                    </a:lnTo>
                    <a:lnTo>
                      <a:pt x="3206" y="1706"/>
                    </a:lnTo>
                    <a:lnTo>
                      <a:pt x="3208" y="1733"/>
                    </a:lnTo>
                    <a:lnTo>
                      <a:pt x="3210" y="1762"/>
                    </a:lnTo>
                    <a:lnTo>
                      <a:pt x="3212" y="1791"/>
                    </a:lnTo>
                    <a:lnTo>
                      <a:pt x="3214" y="1814"/>
                    </a:lnTo>
                    <a:lnTo>
                      <a:pt x="3216" y="1834"/>
                    </a:lnTo>
                    <a:lnTo>
                      <a:pt x="3218" y="1846"/>
                    </a:lnTo>
                    <a:lnTo>
                      <a:pt x="3220" y="1854"/>
                    </a:lnTo>
                    <a:lnTo>
                      <a:pt x="3220" y="1855"/>
                    </a:lnTo>
                    <a:lnTo>
                      <a:pt x="3223" y="1852"/>
                    </a:lnTo>
                    <a:lnTo>
                      <a:pt x="3225" y="1846"/>
                    </a:lnTo>
                    <a:lnTo>
                      <a:pt x="3227" y="1839"/>
                    </a:lnTo>
                    <a:lnTo>
                      <a:pt x="3229" y="1832"/>
                    </a:lnTo>
                    <a:lnTo>
                      <a:pt x="3231" y="1827"/>
                    </a:lnTo>
                    <a:lnTo>
                      <a:pt x="3233" y="1821"/>
                    </a:lnTo>
                    <a:lnTo>
                      <a:pt x="3235" y="1818"/>
                    </a:lnTo>
                    <a:lnTo>
                      <a:pt x="3235" y="1814"/>
                    </a:lnTo>
                    <a:lnTo>
                      <a:pt x="3237" y="1812"/>
                    </a:lnTo>
                    <a:lnTo>
                      <a:pt x="3239" y="1812"/>
                    </a:lnTo>
                    <a:lnTo>
                      <a:pt x="3241" y="1810"/>
                    </a:lnTo>
                    <a:lnTo>
                      <a:pt x="3243" y="1807"/>
                    </a:lnTo>
                    <a:lnTo>
                      <a:pt x="3246" y="1800"/>
                    </a:lnTo>
                    <a:lnTo>
                      <a:pt x="3248" y="1787"/>
                    </a:lnTo>
                    <a:lnTo>
                      <a:pt x="3250" y="1769"/>
                    </a:lnTo>
                    <a:lnTo>
                      <a:pt x="3250" y="1746"/>
                    </a:lnTo>
                    <a:lnTo>
                      <a:pt x="3252" y="1713"/>
                    </a:lnTo>
                    <a:lnTo>
                      <a:pt x="3254" y="1675"/>
                    </a:lnTo>
                    <a:lnTo>
                      <a:pt x="3256" y="1632"/>
                    </a:lnTo>
                    <a:lnTo>
                      <a:pt x="3258" y="1584"/>
                    </a:lnTo>
                    <a:lnTo>
                      <a:pt x="3260" y="1531"/>
                    </a:lnTo>
                    <a:lnTo>
                      <a:pt x="3262" y="1477"/>
                    </a:lnTo>
                    <a:lnTo>
                      <a:pt x="3264" y="1422"/>
                    </a:lnTo>
                    <a:lnTo>
                      <a:pt x="3264" y="1364"/>
                    </a:lnTo>
                    <a:lnTo>
                      <a:pt x="3267" y="1305"/>
                    </a:lnTo>
                    <a:lnTo>
                      <a:pt x="3269" y="1245"/>
                    </a:lnTo>
                    <a:lnTo>
                      <a:pt x="3271" y="1184"/>
                    </a:lnTo>
                    <a:lnTo>
                      <a:pt x="3273" y="1123"/>
                    </a:lnTo>
                    <a:lnTo>
                      <a:pt x="3275" y="1067"/>
                    </a:lnTo>
                    <a:lnTo>
                      <a:pt x="3277" y="1017"/>
                    </a:lnTo>
                    <a:lnTo>
                      <a:pt x="3279" y="977"/>
                    </a:lnTo>
                    <a:lnTo>
                      <a:pt x="3279" y="952"/>
                    </a:lnTo>
                    <a:lnTo>
                      <a:pt x="3281" y="945"/>
                    </a:lnTo>
                    <a:lnTo>
                      <a:pt x="3283" y="955"/>
                    </a:lnTo>
                    <a:lnTo>
                      <a:pt x="3285" y="982"/>
                    </a:lnTo>
                    <a:lnTo>
                      <a:pt x="3288" y="1027"/>
                    </a:lnTo>
                    <a:lnTo>
                      <a:pt x="3290" y="1083"/>
                    </a:lnTo>
                    <a:lnTo>
                      <a:pt x="3292" y="1148"/>
                    </a:lnTo>
                    <a:lnTo>
                      <a:pt x="3294" y="1216"/>
                    </a:lnTo>
                    <a:lnTo>
                      <a:pt x="3294" y="1287"/>
                    </a:lnTo>
                    <a:lnTo>
                      <a:pt x="3296" y="1353"/>
                    </a:lnTo>
                    <a:lnTo>
                      <a:pt x="3298" y="1416"/>
                    </a:lnTo>
                    <a:lnTo>
                      <a:pt x="3300" y="1479"/>
                    </a:lnTo>
                    <a:lnTo>
                      <a:pt x="3302" y="1537"/>
                    </a:lnTo>
                    <a:lnTo>
                      <a:pt x="3304" y="1594"/>
                    </a:lnTo>
                    <a:lnTo>
                      <a:pt x="3306" y="1650"/>
                    </a:lnTo>
                    <a:lnTo>
                      <a:pt x="3309" y="1702"/>
                    </a:lnTo>
                    <a:lnTo>
                      <a:pt x="3309" y="1749"/>
                    </a:lnTo>
                    <a:lnTo>
                      <a:pt x="3311" y="1791"/>
                    </a:lnTo>
                    <a:lnTo>
                      <a:pt x="3313" y="1823"/>
                    </a:lnTo>
                    <a:lnTo>
                      <a:pt x="3315" y="1846"/>
                    </a:lnTo>
                    <a:lnTo>
                      <a:pt x="3317" y="1861"/>
                    </a:lnTo>
                    <a:lnTo>
                      <a:pt x="3319" y="1870"/>
                    </a:lnTo>
                    <a:lnTo>
                      <a:pt x="3321" y="1873"/>
                    </a:lnTo>
                    <a:lnTo>
                      <a:pt x="3323" y="1877"/>
                    </a:lnTo>
                    <a:lnTo>
                      <a:pt x="3323" y="1884"/>
                    </a:lnTo>
                    <a:lnTo>
                      <a:pt x="3325" y="1893"/>
                    </a:lnTo>
                    <a:lnTo>
                      <a:pt x="3327" y="1908"/>
                    </a:lnTo>
                    <a:lnTo>
                      <a:pt x="3330" y="1924"/>
                    </a:lnTo>
                    <a:lnTo>
                      <a:pt x="3332" y="1942"/>
                    </a:lnTo>
                    <a:lnTo>
                      <a:pt x="3334" y="1956"/>
                    </a:lnTo>
                    <a:lnTo>
                      <a:pt x="3336" y="1965"/>
                    </a:lnTo>
                    <a:lnTo>
                      <a:pt x="3338" y="1969"/>
                    </a:lnTo>
                    <a:lnTo>
                      <a:pt x="3338" y="1967"/>
                    </a:lnTo>
                    <a:lnTo>
                      <a:pt x="3340" y="1962"/>
                    </a:lnTo>
                    <a:lnTo>
                      <a:pt x="3342" y="1954"/>
                    </a:lnTo>
                    <a:lnTo>
                      <a:pt x="3344" y="1949"/>
                    </a:lnTo>
                    <a:lnTo>
                      <a:pt x="3346" y="1947"/>
                    </a:lnTo>
                    <a:lnTo>
                      <a:pt x="3348" y="1953"/>
                    </a:lnTo>
                    <a:lnTo>
                      <a:pt x="3351" y="1962"/>
                    </a:lnTo>
                    <a:lnTo>
                      <a:pt x="3353" y="1972"/>
                    </a:lnTo>
                    <a:lnTo>
                      <a:pt x="3353" y="1985"/>
                    </a:lnTo>
                    <a:lnTo>
                      <a:pt x="3355" y="1992"/>
                    </a:lnTo>
                    <a:lnTo>
                      <a:pt x="3357" y="1994"/>
                    </a:lnTo>
                    <a:lnTo>
                      <a:pt x="3359" y="1990"/>
                    </a:lnTo>
                    <a:lnTo>
                      <a:pt x="3361" y="1978"/>
                    </a:lnTo>
                    <a:lnTo>
                      <a:pt x="3363" y="1962"/>
                    </a:lnTo>
                    <a:lnTo>
                      <a:pt x="3365" y="1944"/>
                    </a:lnTo>
                    <a:lnTo>
                      <a:pt x="3367" y="1929"/>
                    </a:lnTo>
                    <a:lnTo>
                      <a:pt x="3367" y="1918"/>
                    </a:lnTo>
                    <a:lnTo>
                      <a:pt x="3369" y="1917"/>
                    </a:lnTo>
                    <a:lnTo>
                      <a:pt x="3372" y="1922"/>
                    </a:lnTo>
                    <a:lnTo>
                      <a:pt x="3374" y="1935"/>
                    </a:lnTo>
                    <a:lnTo>
                      <a:pt x="3376" y="1951"/>
                    </a:lnTo>
                    <a:lnTo>
                      <a:pt x="3378" y="1969"/>
                    </a:lnTo>
                    <a:lnTo>
                      <a:pt x="3380" y="1987"/>
                    </a:lnTo>
                    <a:lnTo>
                      <a:pt x="3382" y="2001"/>
                    </a:lnTo>
                    <a:lnTo>
                      <a:pt x="3382" y="2010"/>
                    </a:lnTo>
                    <a:lnTo>
                      <a:pt x="3384" y="2014"/>
                    </a:lnTo>
                    <a:lnTo>
                      <a:pt x="3386" y="2016"/>
                    </a:lnTo>
                    <a:lnTo>
                      <a:pt x="3388" y="2016"/>
                    </a:lnTo>
                    <a:lnTo>
                      <a:pt x="3390" y="2016"/>
                    </a:lnTo>
                    <a:lnTo>
                      <a:pt x="3393" y="2017"/>
                    </a:lnTo>
                    <a:lnTo>
                      <a:pt x="3395" y="2021"/>
                    </a:lnTo>
                    <a:lnTo>
                      <a:pt x="3397" y="2026"/>
                    </a:lnTo>
                    <a:lnTo>
                      <a:pt x="3397" y="2034"/>
                    </a:lnTo>
                    <a:lnTo>
                      <a:pt x="3399" y="2043"/>
                    </a:lnTo>
                    <a:lnTo>
                      <a:pt x="3401" y="2050"/>
                    </a:lnTo>
                    <a:lnTo>
                      <a:pt x="3403" y="2055"/>
                    </a:lnTo>
                    <a:lnTo>
                      <a:pt x="3405" y="2059"/>
                    </a:lnTo>
                    <a:lnTo>
                      <a:pt x="3407" y="2061"/>
                    </a:lnTo>
                    <a:lnTo>
                      <a:pt x="3409" y="2061"/>
                    </a:lnTo>
                    <a:lnTo>
                      <a:pt x="3411" y="2061"/>
                    </a:lnTo>
                    <a:lnTo>
                      <a:pt x="3411" y="2059"/>
                    </a:lnTo>
                    <a:lnTo>
                      <a:pt x="3414" y="2059"/>
                    </a:lnTo>
                    <a:lnTo>
                      <a:pt x="3416" y="2059"/>
                    </a:lnTo>
                    <a:lnTo>
                      <a:pt x="3418" y="2061"/>
                    </a:lnTo>
                    <a:lnTo>
                      <a:pt x="3420" y="2062"/>
                    </a:lnTo>
                    <a:lnTo>
                      <a:pt x="3422" y="2062"/>
                    </a:lnTo>
                    <a:lnTo>
                      <a:pt x="3424" y="2064"/>
                    </a:lnTo>
                    <a:lnTo>
                      <a:pt x="3426" y="2064"/>
                    </a:lnTo>
                    <a:lnTo>
                      <a:pt x="3426" y="2064"/>
                    </a:lnTo>
                    <a:lnTo>
                      <a:pt x="3428" y="2064"/>
                    </a:lnTo>
                    <a:lnTo>
                      <a:pt x="3430" y="2064"/>
                    </a:lnTo>
                    <a:lnTo>
                      <a:pt x="3432" y="2064"/>
                    </a:lnTo>
                    <a:lnTo>
                      <a:pt x="3435" y="2068"/>
                    </a:lnTo>
                    <a:lnTo>
                      <a:pt x="3437" y="2073"/>
                    </a:lnTo>
                    <a:lnTo>
                      <a:pt x="3439" y="2080"/>
                    </a:lnTo>
                    <a:lnTo>
                      <a:pt x="3439" y="2088"/>
                    </a:lnTo>
                    <a:lnTo>
                      <a:pt x="3441" y="2097"/>
                    </a:lnTo>
                    <a:lnTo>
                      <a:pt x="3443" y="2106"/>
                    </a:lnTo>
                    <a:lnTo>
                      <a:pt x="3445" y="2113"/>
                    </a:lnTo>
                    <a:lnTo>
                      <a:pt x="3447" y="2118"/>
                    </a:lnTo>
                    <a:lnTo>
                      <a:pt x="3449" y="2122"/>
                    </a:lnTo>
                    <a:lnTo>
                      <a:pt x="3451" y="2122"/>
                    </a:lnTo>
                    <a:lnTo>
                      <a:pt x="3453" y="2118"/>
                    </a:lnTo>
                    <a:lnTo>
                      <a:pt x="3453" y="2113"/>
                    </a:lnTo>
                    <a:lnTo>
                      <a:pt x="3456" y="2106"/>
                    </a:lnTo>
                    <a:lnTo>
                      <a:pt x="3458" y="2098"/>
                    </a:lnTo>
                    <a:lnTo>
                      <a:pt x="3460" y="2091"/>
                    </a:lnTo>
                    <a:lnTo>
                      <a:pt x="3462" y="2086"/>
                    </a:lnTo>
                    <a:lnTo>
                      <a:pt x="3464" y="2082"/>
                    </a:lnTo>
                    <a:lnTo>
                      <a:pt x="3466" y="2080"/>
                    </a:lnTo>
                    <a:lnTo>
                      <a:pt x="3468" y="2079"/>
                    </a:lnTo>
                    <a:lnTo>
                      <a:pt x="3468" y="2077"/>
                    </a:lnTo>
                    <a:lnTo>
                      <a:pt x="3470" y="2077"/>
                    </a:lnTo>
                    <a:lnTo>
                      <a:pt x="3472" y="2075"/>
                    </a:lnTo>
                    <a:lnTo>
                      <a:pt x="3474" y="2073"/>
                    </a:lnTo>
                    <a:lnTo>
                      <a:pt x="3477" y="2071"/>
                    </a:lnTo>
                    <a:lnTo>
                      <a:pt x="3479" y="2070"/>
                    </a:lnTo>
                    <a:lnTo>
                      <a:pt x="3481" y="2068"/>
                    </a:lnTo>
                    <a:lnTo>
                      <a:pt x="3483" y="2068"/>
                    </a:lnTo>
                    <a:lnTo>
                      <a:pt x="3483" y="2070"/>
                    </a:lnTo>
                    <a:lnTo>
                      <a:pt x="3485" y="2071"/>
                    </a:lnTo>
                    <a:lnTo>
                      <a:pt x="3487" y="2075"/>
                    </a:lnTo>
                    <a:lnTo>
                      <a:pt x="3489" y="2080"/>
                    </a:lnTo>
                    <a:lnTo>
                      <a:pt x="3491" y="2086"/>
                    </a:lnTo>
                    <a:lnTo>
                      <a:pt x="3493" y="2089"/>
                    </a:lnTo>
                    <a:lnTo>
                      <a:pt x="3495" y="2093"/>
                    </a:lnTo>
                    <a:lnTo>
                      <a:pt x="3498" y="2097"/>
                    </a:lnTo>
                    <a:lnTo>
                      <a:pt x="3498" y="2097"/>
                    </a:lnTo>
                    <a:lnTo>
                      <a:pt x="3500" y="2098"/>
                    </a:lnTo>
                    <a:lnTo>
                      <a:pt x="3502" y="2098"/>
                    </a:lnTo>
                    <a:lnTo>
                      <a:pt x="3504" y="2097"/>
                    </a:lnTo>
                    <a:lnTo>
                      <a:pt x="3506" y="2098"/>
                    </a:lnTo>
                    <a:lnTo>
                      <a:pt x="3508" y="2098"/>
                    </a:lnTo>
                    <a:lnTo>
                      <a:pt x="3510" y="2100"/>
                    </a:lnTo>
                    <a:lnTo>
                      <a:pt x="3512" y="2104"/>
                    </a:lnTo>
                    <a:lnTo>
                      <a:pt x="3512" y="2107"/>
                    </a:lnTo>
                    <a:lnTo>
                      <a:pt x="3514" y="2109"/>
                    </a:lnTo>
                    <a:lnTo>
                      <a:pt x="3516" y="2113"/>
                    </a:lnTo>
                    <a:lnTo>
                      <a:pt x="3519" y="2115"/>
                    </a:lnTo>
                    <a:lnTo>
                      <a:pt x="3521" y="2118"/>
                    </a:lnTo>
                    <a:lnTo>
                      <a:pt x="3523" y="2118"/>
                    </a:lnTo>
                    <a:lnTo>
                      <a:pt x="3525" y="2118"/>
                    </a:lnTo>
                    <a:lnTo>
                      <a:pt x="3527" y="2118"/>
                    </a:lnTo>
                    <a:lnTo>
                      <a:pt x="3527" y="2116"/>
                    </a:lnTo>
                    <a:lnTo>
                      <a:pt x="3529" y="2115"/>
                    </a:lnTo>
                    <a:lnTo>
                      <a:pt x="3531" y="2113"/>
                    </a:lnTo>
                    <a:lnTo>
                      <a:pt x="3533" y="2111"/>
                    </a:lnTo>
                    <a:lnTo>
                      <a:pt x="3535" y="2107"/>
                    </a:lnTo>
                    <a:lnTo>
                      <a:pt x="3537" y="2106"/>
                    </a:lnTo>
                    <a:lnTo>
                      <a:pt x="3539" y="2102"/>
                    </a:lnTo>
                    <a:lnTo>
                      <a:pt x="3542" y="2100"/>
                    </a:lnTo>
                    <a:lnTo>
                      <a:pt x="3542" y="2100"/>
                    </a:lnTo>
                    <a:lnTo>
                      <a:pt x="3544" y="2098"/>
                    </a:lnTo>
                    <a:lnTo>
                      <a:pt x="3546" y="2098"/>
                    </a:lnTo>
                    <a:lnTo>
                      <a:pt x="3548" y="2098"/>
                    </a:lnTo>
                    <a:lnTo>
                      <a:pt x="3550" y="2098"/>
                    </a:lnTo>
                    <a:lnTo>
                      <a:pt x="3552" y="2098"/>
                    </a:lnTo>
                    <a:lnTo>
                      <a:pt x="3554" y="2100"/>
                    </a:lnTo>
                    <a:lnTo>
                      <a:pt x="3556" y="2102"/>
                    </a:lnTo>
                    <a:lnTo>
                      <a:pt x="3556" y="2104"/>
                    </a:lnTo>
                    <a:lnTo>
                      <a:pt x="3558" y="2107"/>
                    </a:lnTo>
                    <a:lnTo>
                      <a:pt x="3560" y="2111"/>
                    </a:lnTo>
                    <a:lnTo>
                      <a:pt x="3563" y="2116"/>
                    </a:lnTo>
                    <a:lnTo>
                      <a:pt x="3565" y="2120"/>
                    </a:lnTo>
                    <a:lnTo>
                      <a:pt x="3567" y="2125"/>
                    </a:lnTo>
                    <a:lnTo>
                      <a:pt x="3569" y="2127"/>
                    </a:lnTo>
                    <a:lnTo>
                      <a:pt x="3571" y="2129"/>
                    </a:lnTo>
                    <a:lnTo>
                      <a:pt x="3571" y="2127"/>
                    </a:lnTo>
                    <a:lnTo>
                      <a:pt x="3573" y="2122"/>
                    </a:lnTo>
                    <a:lnTo>
                      <a:pt x="3575" y="2116"/>
                    </a:lnTo>
                    <a:lnTo>
                      <a:pt x="3577" y="2109"/>
                    </a:lnTo>
                    <a:lnTo>
                      <a:pt x="3579" y="2104"/>
                    </a:lnTo>
                    <a:lnTo>
                      <a:pt x="3581" y="2098"/>
                    </a:lnTo>
                    <a:lnTo>
                      <a:pt x="3584" y="2095"/>
                    </a:lnTo>
                    <a:lnTo>
                      <a:pt x="3586" y="2097"/>
                    </a:lnTo>
                    <a:lnTo>
                      <a:pt x="3586" y="2098"/>
                    </a:lnTo>
                    <a:lnTo>
                      <a:pt x="3588" y="2104"/>
                    </a:lnTo>
                    <a:lnTo>
                      <a:pt x="3590" y="2111"/>
                    </a:lnTo>
                    <a:lnTo>
                      <a:pt x="3592" y="2118"/>
                    </a:lnTo>
                    <a:lnTo>
                      <a:pt x="3594" y="2125"/>
                    </a:lnTo>
                    <a:lnTo>
                      <a:pt x="3596" y="2129"/>
                    </a:lnTo>
                    <a:lnTo>
                      <a:pt x="3598" y="2131"/>
                    </a:lnTo>
                    <a:lnTo>
                      <a:pt x="3600" y="2131"/>
                    </a:lnTo>
                    <a:lnTo>
                      <a:pt x="3600" y="2127"/>
                    </a:lnTo>
                    <a:lnTo>
                      <a:pt x="3602" y="2124"/>
                    </a:lnTo>
                    <a:lnTo>
                      <a:pt x="3605" y="2120"/>
                    </a:lnTo>
                    <a:lnTo>
                      <a:pt x="3607" y="2118"/>
                    </a:lnTo>
                    <a:lnTo>
                      <a:pt x="3609" y="2118"/>
                    </a:lnTo>
                    <a:lnTo>
                      <a:pt x="3611" y="2120"/>
                    </a:lnTo>
                    <a:lnTo>
                      <a:pt x="3613" y="2124"/>
                    </a:lnTo>
                    <a:lnTo>
                      <a:pt x="3615" y="2129"/>
                    </a:lnTo>
                    <a:lnTo>
                      <a:pt x="3615" y="2134"/>
                    </a:lnTo>
                    <a:lnTo>
                      <a:pt x="3617" y="2138"/>
                    </a:lnTo>
                    <a:lnTo>
                      <a:pt x="3619" y="2140"/>
                    </a:lnTo>
                    <a:lnTo>
                      <a:pt x="3621" y="2140"/>
                    </a:lnTo>
                    <a:lnTo>
                      <a:pt x="3623" y="2138"/>
                    </a:lnTo>
                    <a:lnTo>
                      <a:pt x="3626" y="2134"/>
                    </a:lnTo>
                    <a:lnTo>
                      <a:pt x="3628" y="2131"/>
                    </a:lnTo>
                    <a:lnTo>
                      <a:pt x="3630" y="2129"/>
                    </a:lnTo>
                    <a:lnTo>
                      <a:pt x="3630" y="2127"/>
                    </a:lnTo>
                    <a:lnTo>
                      <a:pt x="3632" y="2127"/>
                    </a:lnTo>
                    <a:lnTo>
                      <a:pt x="3634" y="2131"/>
                    </a:lnTo>
                    <a:lnTo>
                      <a:pt x="3636" y="2134"/>
                    </a:lnTo>
                    <a:lnTo>
                      <a:pt x="3638" y="2136"/>
                    </a:lnTo>
                    <a:lnTo>
                      <a:pt x="3640" y="2138"/>
                    </a:lnTo>
                    <a:lnTo>
                      <a:pt x="3642" y="2138"/>
                    </a:lnTo>
                    <a:lnTo>
                      <a:pt x="3644" y="2134"/>
                    </a:lnTo>
                    <a:lnTo>
                      <a:pt x="3644" y="2127"/>
                    </a:lnTo>
                    <a:lnTo>
                      <a:pt x="3647" y="2120"/>
                    </a:lnTo>
                    <a:lnTo>
                      <a:pt x="3649" y="2113"/>
                    </a:lnTo>
                    <a:lnTo>
                      <a:pt x="3651" y="2107"/>
                    </a:lnTo>
                    <a:lnTo>
                      <a:pt x="3653" y="2107"/>
                    </a:lnTo>
                    <a:lnTo>
                      <a:pt x="3655" y="2111"/>
                    </a:lnTo>
                    <a:lnTo>
                      <a:pt x="3657" y="2118"/>
                    </a:lnTo>
                    <a:lnTo>
                      <a:pt x="3659" y="2129"/>
                    </a:lnTo>
                    <a:lnTo>
                      <a:pt x="3659" y="2140"/>
                    </a:lnTo>
                    <a:lnTo>
                      <a:pt x="3661" y="2151"/>
                    </a:lnTo>
                    <a:lnTo>
                      <a:pt x="3663" y="2158"/>
                    </a:lnTo>
                    <a:lnTo>
                      <a:pt x="3665" y="2160"/>
                    </a:lnTo>
                    <a:lnTo>
                      <a:pt x="3668" y="2156"/>
                    </a:lnTo>
                    <a:lnTo>
                      <a:pt x="3670" y="2147"/>
                    </a:lnTo>
                    <a:lnTo>
                      <a:pt x="3672" y="2136"/>
                    </a:lnTo>
                    <a:lnTo>
                      <a:pt x="3674" y="2125"/>
                    </a:lnTo>
                    <a:lnTo>
                      <a:pt x="3674" y="2116"/>
                    </a:lnTo>
                    <a:lnTo>
                      <a:pt x="3676" y="2113"/>
                    </a:lnTo>
                    <a:lnTo>
                      <a:pt x="3678" y="2115"/>
                    </a:lnTo>
                    <a:lnTo>
                      <a:pt x="3680" y="2120"/>
                    </a:lnTo>
                    <a:lnTo>
                      <a:pt x="3682" y="2129"/>
                    </a:lnTo>
                    <a:lnTo>
                      <a:pt x="3684" y="2140"/>
                    </a:lnTo>
                    <a:lnTo>
                      <a:pt x="3686" y="2151"/>
                    </a:lnTo>
                    <a:lnTo>
                      <a:pt x="3689" y="2158"/>
                    </a:lnTo>
                    <a:lnTo>
                      <a:pt x="3689" y="2163"/>
                    </a:lnTo>
                    <a:lnTo>
                      <a:pt x="3691" y="2163"/>
                    </a:lnTo>
                    <a:lnTo>
                      <a:pt x="3693" y="2161"/>
                    </a:lnTo>
                    <a:lnTo>
                      <a:pt x="3695" y="2156"/>
                    </a:lnTo>
                    <a:lnTo>
                      <a:pt x="3697" y="2151"/>
                    </a:lnTo>
                    <a:lnTo>
                      <a:pt x="3699" y="2143"/>
                    </a:lnTo>
                    <a:lnTo>
                      <a:pt x="3701" y="2138"/>
                    </a:lnTo>
                    <a:lnTo>
                      <a:pt x="3703" y="2131"/>
                    </a:lnTo>
                    <a:lnTo>
                      <a:pt x="3703" y="2124"/>
                    </a:lnTo>
                    <a:lnTo>
                      <a:pt x="3705" y="2115"/>
                    </a:lnTo>
                    <a:lnTo>
                      <a:pt x="3707" y="2107"/>
                    </a:lnTo>
                    <a:lnTo>
                      <a:pt x="3710" y="2098"/>
                    </a:lnTo>
                    <a:lnTo>
                      <a:pt x="3712" y="2091"/>
                    </a:lnTo>
                    <a:lnTo>
                      <a:pt x="3714" y="2088"/>
                    </a:lnTo>
                    <a:lnTo>
                      <a:pt x="3716" y="2088"/>
                    </a:lnTo>
                    <a:lnTo>
                      <a:pt x="3718" y="2091"/>
                    </a:lnTo>
                    <a:lnTo>
                      <a:pt x="3718" y="2100"/>
                    </a:lnTo>
                    <a:lnTo>
                      <a:pt x="3720" y="2111"/>
                    </a:lnTo>
                    <a:lnTo>
                      <a:pt x="3722" y="2124"/>
                    </a:lnTo>
                    <a:lnTo>
                      <a:pt x="3724" y="2134"/>
                    </a:lnTo>
                    <a:lnTo>
                      <a:pt x="3726" y="2142"/>
                    </a:lnTo>
                    <a:lnTo>
                      <a:pt x="3728" y="2143"/>
                    </a:lnTo>
                    <a:lnTo>
                      <a:pt x="3731" y="2140"/>
                    </a:lnTo>
                    <a:lnTo>
                      <a:pt x="3733" y="2131"/>
                    </a:lnTo>
                    <a:lnTo>
                      <a:pt x="3733" y="2118"/>
                    </a:lnTo>
                    <a:lnTo>
                      <a:pt x="3735" y="2107"/>
                    </a:lnTo>
                    <a:lnTo>
                      <a:pt x="3737" y="2097"/>
                    </a:lnTo>
                    <a:lnTo>
                      <a:pt x="3739" y="2093"/>
                    </a:lnTo>
                    <a:lnTo>
                      <a:pt x="3741" y="2093"/>
                    </a:lnTo>
                    <a:lnTo>
                      <a:pt x="3743" y="2098"/>
                    </a:lnTo>
                    <a:lnTo>
                      <a:pt x="3745" y="2107"/>
                    </a:lnTo>
                    <a:lnTo>
                      <a:pt x="3747" y="2118"/>
                    </a:lnTo>
                    <a:lnTo>
                      <a:pt x="3747" y="2129"/>
                    </a:lnTo>
                    <a:lnTo>
                      <a:pt x="3749" y="2136"/>
                    </a:lnTo>
                    <a:lnTo>
                      <a:pt x="3752" y="2140"/>
                    </a:lnTo>
                    <a:lnTo>
                      <a:pt x="3754" y="2140"/>
                    </a:lnTo>
                    <a:lnTo>
                      <a:pt x="3756" y="2136"/>
                    </a:lnTo>
                    <a:lnTo>
                      <a:pt x="3758" y="2131"/>
                    </a:lnTo>
                    <a:lnTo>
                      <a:pt x="3760" y="2127"/>
                    </a:lnTo>
                    <a:lnTo>
                      <a:pt x="3762" y="2127"/>
                    </a:lnTo>
                    <a:lnTo>
                      <a:pt x="3762" y="2129"/>
                    </a:lnTo>
                    <a:lnTo>
                      <a:pt x="3764" y="2133"/>
                    </a:lnTo>
                    <a:lnTo>
                      <a:pt x="3766" y="2142"/>
                    </a:lnTo>
                    <a:lnTo>
                      <a:pt x="3768" y="2151"/>
                    </a:lnTo>
                    <a:lnTo>
                      <a:pt x="3770" y="2161"/>
                    </a:lnTo>
                    <a:lnTo>
                      <a:pt x="3773" y="2170"/>
                    </a:lnTo>
                    <a:lnTo>
                      <a:pt x="3775" y="2178"/>
                    </a:lnTo>
                    <a:lnTo>
                      <a:pt x="3777" y="2183"/>
                    </a:lnTo>
                    <a:lnTo>
                      <a:pt x="3777" y="2185"/>
                    </a:lnTo>
                    <a:lnTo>
                      <a:pt x="3779" y="2185"/>
                    </a:lnTo>
                    <a:lnTo>
                      <a:pt x="3781" y="2181"/>
                    </a:lnTo>
                    <a:lnTo>
                      <a:pt x="3783" y="2176"/>
                    </a:lnTo>
                    <a:lnTo>
                      <a:pt x="3785" y="2167"/>
                    </a:lnTo>
                    <a:lnTo>
                      <a:pt x="3787" y="2156"/>
                    </a:lnTo>
                    <a:lnTo>
                      <a:pt x="3789" y="2143"/>
                    </a:lnTo>
                    <a:lnTo>
                      <a:pt x="3791" y="2131"/>
                    </a:lnTo>
                    <a:lnTo>
                      <a:pt x="3791" y="2120"/>
                    </a:lnTo>
                    <a:lnTo>
                      <a:pt x="3794" y="2113"/>
                    </a:lnTo>
                    <a:lnTo>
                      <a:pt x="3796" y="2109"/>
                    </a:lnTo>
                    <a:lnTo>
                      <a:pt x="3798" y="2111"/>
                    </a:lnTo>
                    <a:lnTo>
                      <a:pt x="3800" y="2118"/>
                    </a:lnTo>
                    <a:lnTo>
                      <a:pt x="3802" y="2131"/>
                    </a:lnTo>
                    <a:lnTo>
                      <a:pt x="3804" y="2147"/>
                    </a:lnTo>
                    <a:lnTo>
                      <a:pt x="3806" y="2161"/>
                    </a:lnTo>
                    <a:lnTo>
                      <a:pt x="3806" y="2176"/>
                    </a:lnTo>
                    <a:lnTo>
                      <a:pt x="3808" y="2185"/>
                    </a:lnTo>
                    <a:lnTo>
                      <a:pt x="3810" y="2190"/>
                    </a:lnTo>
                    <a:lnTo>
                      <a:pt x="3812" y="2188"/>
                    </a:lnTo>
                    <a:lnTo>
                      <a:pt x="3814" y="2183"/>
                    </a:lnTo>
                    <a:lnTo>
                      <a:pt x="3817" y="2174"/>
                    </a:lnTo>
                    <a:lnTo>
                      <a:pt x="3819" y="2163"/>
                    </a:lnTo>
                    <a:lnTo>
                      <a:pt x="3821" y="2154"/>
                    </a:lnTo>
                    <a:lnTo>
                      <a:pt x="3821" y="2147"/>
                    </a:lnTo>
                    <a:lnTo>
                      <a:pt x="3823" y="2142"/>
                    </a:lnTo>
                    <a:lnTo>
                      <a:pt x="3825" y="2140"/>
                    </a:lnTo>
                    <a:lnTo>
                      <a:pt x="3827" y="2140"/>
                    </a:lnTo>
                    <a:lnTo>
                      <a:pt x="3829" y="2143"/>
                    </a:lnTo>
                    <a:lnTo>
                      <a:pt x="3831" y="2145"/>
                    </a:lnTo>
                    <a:lnTo>
                      <a:pt x="3833" y="2147"/>
                    </a:lnTo>
                    <a:lnTo>
                      <a:pt x="3833" y="2149"/>
                    </a:lnTo>
                    <a:lnTo>
                      <a:pt x="3835" y="2149"/>
                    </a:lnTo>
                    <a:lnTo>
                      <a:pt x="3838" y="2149"/>
                    </a:lnTo>
                    <a:lnTo>
                      <a:pt x="3840" y="2147"/>
                    </a:lnTo>
                    <a:lnTo>
                      <a:pt x="3842" y="2145"/>
                    </a:lnTo>
                    <a:lnTo>
                      <a:pt x="3844" y="2142"/>
                    </a:lnTo>
                    <a:lnTo>
                      <a:pt x="3846" y="2140"/>
                    </a:lnTo>
                    <a:lnTo>
                      <a:pt x="3848" y="2138"/>
                    </a:lnTo>
                    <a:lnTo>
                      <a:pt x="3848" y="2138"/>
                    </a:lnTo>
                    <a:lnTo>
                      <a:pt x="3850" y="2138"/>
                    </a:lnTo>
                    <a:lnTo>
                      <a:pt x="3852" y="2143"/>
                    </a:lnTo>
                    <a:lnTo>
                      <a:pt x="3854" y="2149"/>
                    </a:lnTo>
                    <a:lnTo>
                      <a:pt x="3856" y="2158"/>
                    </a:lnTo>
                    <a:lnTo>
                      <a:pt x="3859" y="2167"/>
                    </a:lnTo>
                    <a:lnTo>
                      <a:pt x="3861" y="2178"/>
                    </a:lnTo>
                    <a:lnTo>
                      <a:pt x="3863" y="2185"/>
                    </a:lnTo>
                    <a:lnTo>
                      <a:pt x="3863" y="2188"/>
                    </a:lnTo>
                    <a:lnTo>
                      <a:pt x="3865" y="2188"/>
                    </a:lnTo>
                    <a:lnTo>
                      <a:pt x="3867" y="2183"/>
                    </a:lnTo>
                    <a:lnTo>
                      <a:pt x="3869" y="2172"/>
                    </a:lnTo>
                    <a:lnTo>
                      <a:pt x="3871" y="2160"/>
                    </a:lnTo>
                    <a:lnTo>
                      <a:pt x="3873" y="2147"/>
                    </a:lnTo>
                    <a:lnTo>
                      <a:pt x="3875" y="2136"/>
                    </a:lnTo>
                    <a:lnTo>
                      <a:pt x="3877" y="2129"/>
                    </a:lnTo>
                    <a:lnTo>
                      <a:pt x="3877" y="2125"/>
                    </a:lnTo>
                    <a:lnTo>
                      <a:pt x="3880" y="2129"/>
                    </a:lnTo>
                    <a:lnTo>
                      <a:pt x="3882" y="2136"/>
                    </a:lnTo>
                    <a:lnTo>
                      <a:pt x="3884" y="2147"/>
                    </a:lnTo>
                    <a:lnTo>
                      <a:pt x="3886" y="2156"/>
                    </a:lnTo>
                    <a:lnTo>
                      <a:pt x="3888" y="2163"/>
                    </a:lnTo>
                    <a:lnTo>
                      <a:pt x="3890" y="2165"/>
                    </a:lnTo>
                    <a:lnTo>
                      <a:pt x="3892" y="2163"/>
                    </a:lnTo>
                    <a:lnTo>
                      <a:pt x="3892" y="2158"/>
                    </a:lnTo>
                    <a:lnTo>
                      <a:pt x="3894" y="2151"/>
                    </a:lnTo>
                    <a:lnTo>
                      <a:pt x="3896" y="2142"/>
                    </a:lnTo>
                    <a:lnTo>
                      <a:pt x="3898" y="2136"/>
                    </a:lnTo>
                    <a:lnTo>
                      <a:pt x="3901" y="2134"/>
                    </a:lnTo>
                    <a:lnTo>
                      <a:pt x="3903" y="2134"/>
                    </a:lnTo>
                    <a:lnTo>
                      <a:pt x="3905" y="2138"/>
                    </a:lnTo>
                    <a:lnTo>
                      <a:pt x="3907" y="2145"/>
                    </a:lnTo>
                    <a:lnTo>
                      <a:pt x="3907" y="2151"/>
                    </a:lnTo>
                    <a:lnTo>
                      <a:pt x="3909" y="2154"/>
                    </a:lnTo>
                    <a:lnTo>
                      <a:pt x="3911" y="2156"/>
                    </a:lnTo>
                    <a:lnTo>
                      <a:pt x="3913" y="2156"/>
                    </a:lnTo>
                    <a:lnTo>
                      <a:pt x="3915" y="2154"/>
                    </a:lnTo>
                    <a:lnTo>
                      <a:pt x="3917" y="2152"/>
                    </a:lnTo>
                    <a:lnTo>
                      <a:pt x="3919" y="2152"/>
                    </a:lnTo>
                    <a:lnTo>
                      <a:pt x="3922" y="2152"/>
                    </a:lnTo>
                    <a:lnTo>
                      <a:pt x="3922" y="2156"/>
                    </a:lnTo>
                    <a:lnTo>
                      <a:pt x="3924" y="2160"/>
                    </a:lnTo>
                    <a:lnTo>
                      <a:pt x="3926" y="2167"/>
                    </a:lnTo>
                    <a:lnTo>
                      <a:pt x="3928" y="2172"/>
                    </a:lnTo>
                    <a:lnTo>
                      <a:pt x="3930" y="2176"/>
                    </a:lnTo>
                    <a:lnTo>
                      <a:pt x="3932" y="2178"/>
                    </a:lnTo>
                    <a:lnTo>
                      <a:pt x="3934" y="2178"/>
                    </a:lnTo>
                    <a:lnTo>
                      <a:pt x="3936" y="2174"/>
                    </a:lnTo>
                    <a:lnTo>
                      <a:pt x="3936" y="2170"/>
                    </a:lnTo>
                    <a:lnTo>
                      <a:pt x="3938" y="2165"/>
                    </a:lnTo>
                    <a:lnTo>
                      <a:pt x="3940" y="2160"/>
                    </a:lnTo>
                    <a:lnTo>
                      <a:pt x="3943" y="2154"/>
                    </a:lnTo>
                    <a:lnTo>
                      <a:pt x="3945" y="2149"/>
                    </a:lnTo>
                    <a:lnTo>
                      <a:pt x="3947" y="2145"/>
                    </a:lnTo>
                    <a:lnTo>
                      <a:pt x="3949" y="2142"/>
                    </a:lnTo>
                    <a:lnTo>
                      <a:pt x="3951" y="2138"/>
                    </a:lnTo>
                    <a:lnTo>
                      <a:pt x="3951" y="2136"/>
                    </a:lnTo>
                    <a:lnTo>
                      <a:pt x="3953" y="2134"/>
                    </a:lnTo>
                    <a:lnTo>
                      <a:pt x="3955" y="2136"/>
                    </a:lnTo>
                    <a:lnTo>
                      <a:pt x="3957" y="2140"/>
                    </a:lnTo>
                    <a:lnTo>
                      <a:pt x="3959" y="2143"/>
                    </a:lnTo>
                    <a:lnTo>
                      <a:pt x="3961" y="2149"/>
                    </a:lnTo>
                    <a:lnTo>
                      <a:pt x="3964" y="2154"/>
                    </a:lnTo>
                    <a:lnTo>
                      <a:pt x="3966" y="2158"/>
                    </a:lnTo>
                    <a:lnTo>
                      <a:pt x="3966" y="2161"/>
                    </a:lnTo>
                    <a:lnTo>
                      <a:pt x="3968" y="2160"/>
                    </a:lnTo>
                    <a:lnTo>
                      <a:pt x="3970" y="2158"/>
                    </a:lnTo>
                    <a:lnTo>
                      <a:pt x="3972" y="2152"/>
                    </a:lnTo>
                    <a:lnTo>
                      <a:pt x="3974" y="2149"/>
                    </a:lnTo>
                    <a:lnTo>
                      <a:pt x="3976" y="2147"/>
                    </a:lnTo>
                    <a:lnTo>
                      <a:pt x="3978" y="2145"/>
                    </a:lnTo>
                    <a:lnTo>
                      <a:pt x="3980" y="2149"/>
                    </a:lnTo>
                    <a:lnTo>
                      <a:pt x="3980" y="2154"/>
                    </a:lnTo>
                    <a:lnTo>
                      <a:pt x="3982" y="2160"/>
                    </a:lnTo>
                    <a:lnTo>
                      <a:pt x="3985" y="2165"/>
                    </a:lnTo>
                    <a:lnTo>
                      <a:pt x="3987" y="2170"/>
                    </a:lnTo>
                    <a:lnTo>
                      <a:pt x="3989" y="2170"/>
                    </a:lnTo>
                    <a:lnTo>
                      <a:pt x="3991" y="2169"/>
                    </a:lnTo>
                    <a:lnTo>
                      <a:pt x="3993" y="2163"/>
                    </a:lnTo>
                    <a:lnTo>
                      <a:pt x="3995" y="2156"/>
                    </a:lnTo>
                    <a:lnTo>
                      <a:pt x="3995" y="2151"/>
                    </a:lnTo>
                    <a:lnTo>
                      <a:pt x="3997" y="2145"/>
                    </a:lnTo>
                    <a:lnTo>
                      <a:pt x="3999" y="2145"/>
                    </a:lnTo>
                    <a:lnTo>
                      <a:pt x="4001" y="2147"/>
                    </a:lnTo>
                    <a:lnTo>
                      <a:pt x="4003" y="2152"/>
                    </a:lnTo>
                    <a:lnTo>
                      <a:pt x="4006" y="2158"/>
                    </a:lnTo>
                    <a:lnTo>
                      <a:pt x="4008" y="2165"/>
                    </a:lnTo>
                    <a:lnTo>
                      <a:pt x="4010" y="2169"/>
                    </a:lnTo>
                    <a:lnTo>
                      <a:pt x="4010" y="2169"/>
                    </a:lnTo>
                    <a:lnTo>
                      <a:pt x="4012" y="2167"/>
                    </a:lnTo>
                    <a:lnTo>
                      <a:pt x="4014" y="2161"/>
                    </a:lnTo>
                    <a:lnTo>
                      <a:pt x="4016" y="2156"/>
                    </a:lnTo>
                    <a:lnTo>
                      <a:pt x="4018" y="2152"/>
                    </a:lnTo>
                    <a:lnTo>
                      <a:pt x="4020" y="2149"/>
                    </a:lnTo>
                    <a:lnTo>
                      <a:pt x="4022" y="2149"/>
                    </a:lnTo>
                    <a:lnTo>
                      <a:pt x="4024" y="2152"/>
                    </a:lnTo>
                    <a:lnTo>
                      <a:pt x="4024" y="2156"/>
                    </a:lnTo>
                    <a:lnTo>
                      <a:pt x="4027" y="2160"/>
                    </a:lnTo>
                    <a:lnTo>
                      <a:pt x="4029" y="2161"/>
                    </a:lnTo>
                    <a:lnTo>
                      <a:pt x="4031" y="2161"/>
                    </a:lnTo>
                    <a:lnTo>
                      <a:pt x="4033" y="2158"/>
                    </a:lnTo>
                    <a:lnTo>
                      <a:pt x="4035" y="2154"/>
                    </a:lnTo>
                    <a:lnTo>
                      <a:pt x="4037" y="2151"/>
                    </a:lnTo>
                    <a:lnTo>
                      <a:pt x="4039" y="2147"/>
                    </a:lnTo>
                    <a:lnTo>
                      <a:pt x="4039" y="2147"/>
                    </a:lnTo>
                    <a:lnTo>
                      <a:pt x="4041" y="2147"/>
                    </a:lnTo>
                    <a:lnTo>
                      <a:pt x="4043" y="2152"/>
                    </a:lnTo>
                    <a:lnTo>
                      <a:pt x="4045" y="2158"/>
                    </a:lnTo>
                    <a:lnTo>
                      <a:pt x="4048" y="2163"/>
                    </a:lnTo>
                    <a:lnTo>
                      <a:pt x="4050" y="2167"/>
                    </a:lnTo>
                    <a:lnTo>
                      <a:pt x="4052" y="2170"/>
                    </a:lnTo>
                    <a:lnTo>
                      <a:pt x="4054" y="2170"/>
                    </a:lnTo>
                    <a:lnTo>
                      <a:pt x="4054" y="2167"/>
                    </a:lnTo>
                    <a:lnTo>
                      <a:pt x="4056" y="2165"/>
                    </a:lnTo>
                    <a:lnTo>
                      <a:pt x="4058" y="2161"/>
                    </a:lnTo>
                    <a:lnTo>
                      <a:pt x="4060" y="2160"/>
                    </a:lnTo>
                    <a:lnTo>
                      <a:pt x="4062" y="2160"/>
                    </a:lnTo>
                    <a:lnTo>
                      <a:pt x="4064" y="2163"/>
                    </a:lnTo>
                    <a:lnTo>
                      <a:pt x="4066" y="2169"/>
                    </a:lnTo>
                    <a:lnTo>
                      <a:pt x="4069" y="2174"/>
                    </a:lnTo>
                    <a:lnTo>
                      <a:pt x="4069" y="2179"/>
                    </a:lnTo>
                    <a:lnTo>
                      <a:pt x="4071" y="2183"/>
                    </a:lnTo>
                    <a:lnTo>
                      <a:pt x="4073" y="2187"/>
                    </a:lnTo>
                    <a:lnTo>
                      <a:pt x="4075" y="2187"/>
                    </a:lnTo>
                    <a:lnTo>
                      <a:pt x="4077" y="2185"/>
                    </a:lnTo>
                    <a:lnTo>
                      <a:pt x="4079" y="2183"/>
                    </a:lnTo>
                    <a:lnTo>
                      <a:pt x="4081" y="2181"/>
                    </a:lnTo>
                    <a:lnTo>
                      <a:pt x="4083" y="2179"/>
                    </a:lnTo>
                    <a:lnTo>
                      <a:pt x="4083" y="2179"/>
                    </a:lnTo>
                    <a:lnTo>
                      <a:pt x="4085" y="2179"/>
                    </a:lnTo>
                    <a:lnTo>
                      <a:pt x="4087" y="2179"/>
                    </a:lnTo>
                    <a:lnTo>
                      <a:pt x="4090" y="2179"/>
                    </a:lnTo>
                    <a:lnTo>
                      <a:pt x="4092" y="2179"/>
                    </a:lnTo>
                    <a:lnTo>
                      <a:pt x="4094" y="2179"/>
                    </a:lnTo>
                    <a:lnTo>
                      <a:pt x="4096" y="2179"/>
                    </a:lnTo>
                    <a:lnTo>
                      <a:pt x="4098" y="2181"/>
                    </a:lnTo>
                    <a:lnTo>
                      <a:pt x="4098" y="2183"/>
                    </a:lnTo>
                    <a:lnTo>
                      <a:pt x="4100" y="2185"/>
                    </a:lnTo>
                    <a:lnTo>
                      <a:pt x="4102" y="2188"/>
                    </a:lnTo>
                    <a:lnTo>
                      <a:pt x="4104" y="2190"/>
                    </a:lnTo>
                    <a:lnTo>
                      <a:pt x="4106" y="2190"/>
                    </a:lnTo>
                    <a:lnTo>
                      <a:pt x="4108" y="2187"/>
                    </a:lnTo>
                    <a:lnTo>
                      <a:pt x="4110" y="2181"/>
                    </a:lnTo>
                    <a:lnTo>
                      <a:pt x="4113" y="2172"/>
                    </a:lnTo>
                    <a:lnTo>
                      <a:pt x="4113" y="2161"/>
                    </a:lnTo>
                    <a:lnTo>
                      <a:pt x="4115" y="2151"/>
                    </a:lnTo>
                    <a:lnTo>
                      <a:pt x="4117" y="2140"/>
                    </a:lnTo>
                    <a:lnTo>
                      <a:pt x="4119" y="2133"/>
                    </a:lnTo>
                    <a:lnTo>
                      <a:pt x="4121" y="2131"/>
                    </a:lnTo>
                    <a:lnTo>
                      <a:pt x="4123" y="2133"/>
                    </a:lnTo>
                    <a:lnTo>
                      <a:pt x="4125" y="2140"/>
                    </a:lnTo>
                    <a:lnTo>
                      <a:pt x="4127" y="2151"/>
                    </a:lnTo>
                    <a:lnTo>
                      <a:pt x="4127" y="2163"/>
                    </a:lnTo>
                    <a:lnTo>
                      <a:pt x="4129" y="2176"/>
                    </a:lnTo>
                    <a:lnTo>
                      <a:pt x="4131" y="2185"/>
                    </a:lnTo>
                    <a:lnTo>
                      <a:pt x="4134" y="2192"/>
                    </a:lnTo>
                    <a:lnTo>
                      <a:pt x="4136" y="2194"/>
                    </a:lnTo>
                    <a:lnTo>
                      <a:pt x="4138" y="2190"/>
                    </a:lnTo>
                    <a:lnTo>
                      <a:pt x="4140" y="2185"/>
                    </a:lnTo>
                    <a:lnTo>
                      <a:pt x="4142" y="2176"/>
                    </a:lnTo>
                    <a:lnTo>
                      <a:pt x="4142" y="2165"/>
                    </a:lnTo>
                    <a:lnTo>
                      <a:pt x="4144" y="2156"/>
                    </a:lnTo>
                    <a:lnTo>
                      <a:pt x="4146" y="2149"/>
                    </a:lnTo>
                    <a:lnTo>
                      <a:pt x="4148" y="2145"/>
                    </a:lnTo>
                    <a:lnTo>
                      <a:pt x="4150" y="2143"/>
                    </a:lnTo>
                    <a:lnTo>
                      <a:pt x="4152" y="2145"/>
                    </a:lnTo>
                    <a:lnTo>
                      <a:pt x="4155" y="2149"/>
                    </a:lnTo>
                    <a:lnTo>
                      <a:pt x="4157" y="2154"/>
                    </a:lnTo>
                    <a:lnTo>
                      <a:pt x="4157" y="2160"/>
                    </a:lnTo>
                    <a:lnTo>
                      <a:pt x="4159" y="2163"/>
                    </a:lnTo>
                    <a:lnTo>
                      <a:pt x="4161" y="2163"/>
                    </a:lnTo>
                    <a:lnTo>
                      <a:pt x="4163" y="2160"/>
                    </a:lnTo>
                    <a:lnTo>
                      <a:pt x="4165" y="2152"/>
                    </a:lnTo>
                    <a:lnTo>
                      <a:pt x="4167" y="2142"/>
                    </a:lnTo>
                    <a:lnTo>
                      <a:pt x="4169" y="2131"/>
                    </a:lnTo>
                    <a:lnTo>
                      <a:pt x="4171" y="2120"/>
                    </a:lnTo>
                    <a:lnTo>
                      <a:pt x="4171" y="2113"/>
                    </a:lnTo>
                    <a:lnTo>
                      <a:pt x="4173" y="2111"/>
                    </a:lnTo>
                    <a:lnTo>
                      <a:pt x="4176" y="2115"/>
                    </a:lnTo>
                    <a:lnTo>
                      <a:pt x="4178" y="2125"/>
                    </a:lnTo>
                    <a:lnTo>
                      <a:pt x="4180" y="2140"/>
                    </a:lnTo>
                    <a:lnTo>
                      <a:pt x="4182" y="2160"/>
                    </a:lnTo>
                    <a:lnTo>
                      <a:pt x="4184" y="2178"/>
                    </a:lnTo>
                    <a:lnTo>
                      <a:pt x="4186" y="2194"/>
                    </a:lnTo>
                    <a:lnTo>
                      <a:pt x="4186" y="2206"/>
                    </a:lnTo>
                    <a:lnTo>
                      <a:pt x="4188" y="2210"/>
                    </a:lnTo>
                    <a:lnTo>
                      <a:pt x="4190" y="2206"/>
                    </a:lnTo>
                    <a:lnTo>
                      <a:pt x="4192" y="2197"/>
                    </a:lnTo>
                    <a:lnTo>
                      <a:pt x="4194" y="2185"/>
                    </a:lnTo>
                    <a:lnTo>
                      <a:pt x="4197" y="2170"/>
                    </a:lnTo>
                    <a:lnTo>
                      <a:pt x="4199" y="2160"/>
                    </a:lnTo>
                    <a:lnTo>
                      <a:pt x="4201" y="2152"/>
                    </a:lnTo>
                    <a:lnTo>
                      <a:pt x="4201" y="2151"/>
                    </a:lnTo>
                    <a:lnTo>
                      <a:pt x="4203" y="2154"/>
                    </a:lnTo>
                    <a:lnTo>
                      <a:pt x="4205" y="2160"/>
                    </a:lnTo>
                    <a:lnTo>
                      <a:pt x="4207" y="2167"/>
                    </a:lnTo>
                    <a:lnTo>
                      <a:pt x="4209" y="2172"/>
                    </a:lnTo>
                    <a:lnTo>
                      <a:pt x="4211" y="2174"/>
                    </a:lnTo>
                    <a:lnTo>
                      <a:pt x="4213" y="2174"/>
                    </a:lnTo>
                    <a:lnTo>
                      <a:pt x="4215" y="2169"/>
                    </a:lnTo>
                    <a:lnTo>
                      <a:pt x="4215" y="2160"/>
                    </a:lnTo>
                    <a:lnTo>
                      <a:pt x="4218" y="2151"/>
                    </a:lnTo>
                    <a:lnTo>
                      <a:pt x="4220" y="2145"/>
                    </a:lnTo>
                    <a:lnTo>
                      <a:pt x="4222" y="2140"/>
                    </a:lnTo>
                    <a:lnTo>
                      <a:pt x="4224" y="2142"/>
                    </a:lnTo>
                    <a:lnTo>
                      <a:pt x="4226" y="2147"/>
                    </a:lnTo>
                    <a:lnTo>
                      <a:pt x="4228" y="2156"/>
                    </a:lnTo>
                    <a:lnTo>
                      <a:pt x="4228" y="2169"/>
                    </a:lnTo>
                    <a:lnTo>
                      <a:pt x="4230" y="2179"/>
                    </a:lnTo>
                    <a:lnTo>
                      <a:pt x="4232" y="2188"/>
                    </a:lnTo>
                    <a:lnTo>
                      <a:pt x="4234" y="2196"/>
                    </a:lnTo>
                    <a:lnTo>
                      <a:pt x="4236" y="2197"/>
                    </a:lnTo>
                    <a:lnTo>
                      <a:pt x="4239" y="2196"/>
                    </a:lnTo>
                    <a:lnTo>
                      <a:pt x="4241" y="2190"/>
                    </a:lnTo>
                    <a:lnTo>
                      <a:pt x="4243" y="2181"/>
                    </a:lnTo>
                    <a:lnTo>
                      <a:pt x="4243" y="2172"/>
                    </a:lnTo>
                    <a:lnTo>
                      <a:pt x="4245" y="2165"/>
                    </a:lnTo>
                    <a:lnTo>
                      <a:pt x="4247" y="2158"/>
                    </a:lnTo>
                    <a:lnTo>
                      <a:pt x="4249" y="2152"/>
                    </a:lnTo>
                    <a:lnTo>
                      <a:pt x="4251" y="2149"/>
                    </a:lnTo>
                    <a:lnTo>
                      <a:pt x="4253" y="2149"/>
                    </a:lnTo>
                    <a:lnTo>
                      <a:pt x="4255" y="2149"/>
                    </a:lnTo>
                    <a:lnTo>
                      <a:pt x="4257" y="2149"/>
                    </a:lnTo>
                    <a:lnTo>
                      <a:pt x="4257" y="2149"/>
                    </a:lnTo>
                    <a:lnTo>
                      <a:pt x="4260" y="2149"/>
                    </a:lnTo>
                    <a:lnTo>
                      <a:pt x="4262" y="2149"/>
                    </a:lnTo>
                    <a:lnTo>
                      <a:pt x="4264" y="2147"/>
                    </a:lnTo>
                    <a:lnTo>
                      <a:pt x="4266" y="2145"/>
                    </a:lnTo>
                    <a:lnTo>
                      <a:pt x="4268" y="2143"/>
                    </a:lnTo>
                    <a:lnTo>
                      <a:pt x="4270" y="2140"/>
                    </a:lnTo>
                    <a:lnTo>
                      <a:pt x="4272" y="2138"/>
                    </a:lnTo>
                    <a:lnTo>
                      <a:pt x="4272" y="2134"/>
                    </a:lnTo>
                    <a:lnTo>
                      <a:pt x="4274" y="2133"/>
                    </a:lnTo>
                    <a:lnTo>
                      <a:pt x="4276" y="2133"/>
                    </a:lnTo>
                    <a:lnTo>
                      <a:pt x="4278" y="2133"/>
                    </a:lnTo>
                    <a:lnTo>
                      <a:pt x="4281" y="2133"/>
                    </a:lnTo>
                    <a:lnTo>
                      <a:pt x="4283" y="2133"/>
                    </a:lnTo>
                    <a:lnTo>
                      <a:pt x="4285" y="2134"/>
                    </a:lnTo>
                    <a:lnTo>
                      <a:pt x="4287" y="2136"/>
                    </a:lnTo>
                    <a:lnTo>
                      <a:pt x="4287" y="2140"/>
                    </a:lnTo>
                    <a:lnTo>
                      <a:pt x="4289" y="2142"/>
                    </a:lnTo>
                    <a:lnTo>
                      <a:pt x="4291" y="2145"/>
                    </a:lnTo>
                    <a:lnTo>
                      <a:pt x="4293" y="2149"/>
                    </a:lnTo>
                    <a:lnTo>
                      <a:pt x="4295" y="2152"/>
                    </a:lnTo>
                    <a:lnTo>
                      <a:pt x="4297" y="2156"/>
                    </a:lnTo>
                    <a:lnTo>
                      <a:pt x="4299" y="2160"/>
                    </a:lnTo>
                    <a:lnTo>
                      <a:pt x="4302" y="2161"/>
                    </a:lnTo>
                    <a:lnTo>
                      <a:pt x="4302" y="2165"/>
                    </a:lnTo>
                    <a:lnTo>
                      <a:pt x="4304" y="2169"/>
                    </a:lnTo>
                    <a:lnTo>
                      <a:pt x="4306" y="2170"/>
                    </a:lnTo>
                    <a:lnTo>
                      <a:pt x="4308" y="2174"/>
                    </a:lnTo>
                    <a:lnTo>
                      <a:pt x="4310" y="2178"/>
                    </a:lnTo>
                    <a:lnTo>
                      <a:pt x="4312" y="2179"/>
                    </a:lnTo>
                    <a:lnTo>
                      <a:pt x="4314" y="2181"/>
                    </a:lnTo>
                    <a:lnTo>
                      <a:pt x="4316" y="2183"/>
                    </a:lnTo>
                    <a:lnTo>
                      <a:pt x="4316" y="2183"/>
                    </a:lnTo>
                    <a:lnTo>
                      <a:pt x="4318" y="2179"/>
                    </a:lnTo>
                    <a:lnTo>
                      <a:pt x="4320" y="2176"/>
                    </a:lnTo>
                    <a:lnTo>
                      <a:pt x="4323" y="2170"/>
                    </a:lnTo>
                    <a:lnTo>
                      <a:pt x="4325" y="2163"/>
                    </a:lnTo>
                    <a:lnTo>
                      <a:pt x="4327" y="2156"/>
                    </a:lnTo>
                    <a:lnTo>
                      <a:pt x="4329" y="2151"/>
                    </a:lnTo>
                    <a:lnTo>
                      <a:pt x="4331" y="2147"/>
                    </a:lnTo>
                    <a:lnTo>
                      <a:pt x="4331" y="2143"/>
                    </a:lnTo>
                    <a:lnTo>
                      <a:pt x="4333" y="2145"/>
                    </a:lnTo>
                    <a:lnTo>
                      <a:pt x="4335" y="2147"/>
                    </a:lnTo>
                    <a:lnTo>
                      <a:pt x="4337" y="2151"/>
                    </a:lnTo>
                    <a:lnTo>
                      <a:pt x="4339" y="2152"/>
                    </a:lnTo>
                    <a:lnTo>
                      <a:pt x="4341" y="2154"/>
                    </a:lnTo>
                    <a:lnTo>
                      <a:pt x="4344" y="2156"/>
                    </a:lnTo>
                    <a:lnTo>
                      <a:pt x="4346" y="2152"/>
                    </a:lnTo>
                    <a:lnTo>
                      <a:pt x="4346" y="2151"/>
                    </a:lnTo>
                    <a:lnTo>
                      <a:pt x="4348" y="2145"/>
                    </a:lnTo>
                    <a:lnTo>
                      <a:pt x="4350" y="2142"/>
                    </a:lnTo>
                    <a:lnTo>
                      <a:pt x="4352" y="2138"/>
                    </a:lnTo>
                    <a:lnTo>
                      <a:pt x="4354" y="2136"/>
                    </a:lnTo>
                    <a:lnTo>
                      <a:pt x="4356" y="2138"/>
                    </a:lnTo>
                    <a:lnTo>
                      <a:pt x="4358" y="2140"/>
                    </a:lnTo>
                    <a:lnTo>
                      <a:pt x="4360" y="2143"/>
                    </a:lnTo>
                    <a:lnTo>
                      <a:pt x="4360" y="2147"/>
                    </a:lnTo>
                    <a:lnTo>
                      <a:pt x="4362" y="2151"/>
                    </a:lnTo>
                    <a:lnTo>
                      <a:pt x="4365" y="2151"/>
                    </a:lnTo>
                    <a:lnTo>
                      <a:pt x="4367" y="2151"/>
                    </a:lnTo>
                    <a:lnTo>
                      <a:pt x="4369" y="2149"/>
                    </a:lnTo>
                    <a:lnTo>
                      <a:pt x="4371" y="2149"/>
                    </a:lnTo>
                    <a:lnTo>
                      <a:pt x="4373" y="2147"/>
                    </a:lnTo>
                    <a:lnTo>
                      <a:pt x="4375" y="2149"/>
                    </a:lnTo>
                    <a:lnTo>
                      <a:pt x="4375" y="2152"/>
                    </a:lnTo>
                    <a:lnTo>
                      <a:pt x="4377" y="2156"/>
                    </a:lnTo>
                    <a:lnTo>
                      <a:pt x="4379" y="2163"/>
                    </a:lnTo>
                    <a:lnTo>
                      <a:pt x="4381" y="2169"/>
                    </a:lnTo>
                    <a:lnTo>
                      <a:pt x="4383" y="2174"/>
                    </a:lnTo>
                    <a:lnTo>
                      <a:pt x="4385" y="2178"/>
                    </a:lnTo>
                    <a:lnTo>
                      <a:pt x="4388" y="2179"/>
                    </a:lnTo>
                    <a:lnTo>
                      <a:pt x="4390" y="2178"/>
                    </a:lnTo>
                    <a:lnTo>
                      <a:pt x="4390" y="2174"/>
                    </a:lnTo>
                    <a:lnTo>
                      <a:pt x="4392" y="2170"/>
                    </a:lnTo>
                    <a:lnTo>
                      <a:pt x="4394" y="2165"/>
                    </a:lnTo>
                    <a:lnTo>
                      <a:pt x="4396" y="2161"/>
                    </a:lnTo>
                    <a:lnTo>
                      <a:pt x="4398" y="2160"/>
                    </a:lnTo>
                    <a:lnTo>
                      <a:pt x="4400" y="2158"/>
                    </a:lnTo>
                    <a:lnTo>
                      <a:pt x="4402" y="2154"/>
                    </a:lnTo>
                    <a:lnTo>
                      <a:pt x="4404" y="2152"/>
                    </a:lnTo>
                    <a:lnTo>
                      <a:pt x="4404" y="2149"/>
                    </a:lnTo>
                    <a:lnTo>
                      <a:pt x="4406" y="2145"/>
                    </a:lnTo>
                    <a:lnTo>
                      <a:pt x="4409" y="2142"/>
                    </a:lnTo>
                    <a:lnTo>
                      <a:pt x="4411" y="2140"/>
                    </a:lnTo>
                    <a:lnTo>
                      <a:pt x="4413" y="2138"/>
                    </a:lnTo>
                    <a:lnTo>
                      <a:pt x="4415" y="2140"/>
                    </a:lnTo>
                    <a:lnTo>
                      <a:pt x="4417" y="2145"/>
                    </a:lnTo>
                    <a:lnTo>
                      <a:pt x="4419" y="2152"/>
                    </a:lnTo>
                    <a:lnTo>
                      <a:pt x="4419" y="2161"/>
                    </a:lnTo>
                    <a:lnTo>
                      <a:pt x="4421" y="2169"/>
                    </a:lnTo>
                    <a:lnTo>
                      <a:pt x="4423" y="2176"/>
                    </a:lnTo>
                    <a:lnTo>
                      <a:pt x="4425" y="2179"/>
                    </a:lnTo>
                    <a:lnTo>
                      <a:pt x="4427" y="2179"/>
                    </a:lnTo>
                    <a:lnTo>
                      <a:pt x="4430" y="2178"/>
                    </a:lnTo>
                    <a:lnTo>
                      <a:pt x="4432" y="2172"/>
                    </a:lnTo>
                    <a:lnTo>
                      <a:pt x="4434" y="2165"/>
                    </a:lnTo>
                    <a:lnTo>
                      <a:pt x="4434" y="2160"/>
                    </a:lnTo>
                    <a:lnTo>
                      <a:pt x="4436" y="2156"/>
                    </a:lnTo>
                    <a:lnTo>
                      <a:pt x="4438" y="2154"/>
                    </a:lnTo>
                    <a:lnTo>
                      <a:pt x="4440" y="2156"/>
                    </a:lnTo>
                    <a:lnTo>
                      <a:pt x="4442" y="2160"/>
                    </a:lnTo>
                    <a:lnTo>
                      <a:pt x="4444" y="2167"/>
                    </a:lnTo>
                    <a:lnTo>
                      <a:pt x="4446" y="2172"/>
                    </a:lnTo>
                    <a:lnTo>
                      <a:pt x="4448" y="2179"/>
                    </a:lnTo>
                    <a:lnTo>
                      <a:pt x="4448" y="2185"/>
                    </a:lnTo>
                    <a:lnTo>
                      <a:pt x="4451" y="2188"/>
                    </a:lnTo>
                    <a:lnTo>
                      <a:pt x="4453" y="2192"/>
                    </a:lnTo>
                    <a:lnTo>
                      <a:pt x="4455" y="2194"/>
                    </a:lnTo>
                    <a:lnTo>
                      <a:pt x="4457" y="2194"/>
                    </a:lnTo>
                    <a:lnTo>
                      <a:pt x="4459" y="2194"/>
                    </a:lnTo>
                    <a:lnTo>
                      <a:pt x="4461" y="2192"/>
                    </a:lnTo>
                    <a:lnTo>
                      <a:pt x="4463" y="2190"/>
                    </a:lnTo>
                    <a:lnTo>
                      <a:pt x="4463" y="2188"/>
                    </a:lnTo>
                    <a:lnTo>
                      <a:pt x="4465" y="2187"/>
                    </a:lnTo>
                    <a:lnTo>
                      <a:pt x="4467" y="2185"/>
                    </a:lnTo>
                    <a:lnTo>
                      <a:pt x="4469" y="2183"/>
                    </a:lnTo>
                    <a:lnTo>
                      <a:pt x="4472" y="2181"/>
                    </a:lnTo>
                    <a:lnTo>
                      <a:pt x="4474" y="2181"/>
                    </a:lnTo>
                    <a:lnTo>
                      <a:pt x="4476" y="2181"/>
                    </a:lnTo>
                    <a:lnTo>
                      <a:pt x="4478" y="2179"/>
                    </a:lnTo>
                    <a:lnTo>
                      <a:pt x="4478" y="2176"/>
                    </a:lnTo>
                    <a:lnTo>
                      <a:pt x="4480" y="2172"/>
                    </a:lnTo>
                    <a:lnTo>
                      <a:pt x="4482" y="2165"/>
                    </a:lnTo>
                    <a:lnTo>
                      <a:pt x="4484" y="2158"/>
                    </a:lnTo>
                    <a:lnTo>
                      <a:pt x="4486" y="2151"/>
                    </a:lnTo>
                    <a:lnTo>
                      <a:pt x="4488" y="2143"/>
                    </a:lnTo>
                    <a:lnTo>
                      <a:pt x="4490" y="2140"/>
                    </a:lnTo>
                    <a:lnTo>
                      <a:pt x="4493" y="2138"/>
                    </a:lnTo>
                    <a:lnTo>
                      <a:pt x="4493" y="2142"/>
                    </a:lnTo>
                    <a:lnTo>
                      <a:pt x="4495" y="2147"/>
                    </a:lnTo>
                    <a:lnTo>
                      <a:pt x="4497" y="2156"/>
                    </a:lnTo>
                    <a:lnTo>
                      <a:pt x="4499" y="2163"/>
                    </a:lnTo>
                    <a:lnTo>
                      <a:pt x="4501" y="2170"/>
                    </a:lnTo>
                    <a:lnTo>
                      <a:pt x="4503" y="2172"/>
                    </a:lnTo>
                    <a:lnTo>
                      <a:pt x="4505" y="2170"/>
                    </a:lnTo>
                    <a:lnTo>
                      <a:pt x="4507" y="2163"/>
                    </a:lnTo>
                    <a:lnTo>
                      <a:pt x="4507" y="2154"/>
                    </a:lnTo>
                    <a:lnTo>
                      <a:pt x="4509" y="2143"/>
                    </a:lnTo>
                    <a:lnTo>
                      <a:pt x="4511" y="2134"/>
                    </a:lnTo>
                    <a:lnTo>
                      <a:pt x="4514" y="2131"/>
                    </a:lnTo>
                    <a:lnTo>
                      <a:pt x="4516" y="2131"/>
                    </a:lnTo>
                    <a:lnTo>
                      <a:pt x="4518" y="2138"/>
                    </a:lnTo>
                    <a:lnTo>
                      <a:pt x="4520" y="2149"/>
                    </a:lnTo>
                    <a:lnTo>
                      <a:pt x="4522" y="2163"/>
                    </a:lnTo>
                    <a:lnTo>
                      <a:pt x="4522" y="2178"/>
                    </a:lnTo>
                    <a:lnTo>
                      <a:pt x="4524" y="2188"/>
                    </a:lnTo>
                    <a:lnTo>
                      <a:pt x="4526" y="2196"/>
                    </a:lnTo>
                    <a:lnTo>
                      <a:pt x="4528" y="2197"/>
                    </a:lnTo>
                    <a:lnTo>
                      <a:pt x="4530" y="2192"/>
                    </a:lnTo>
                    <a:lnTo>
                      <a:pt x="4532" y="2183"/>
                    </a:lnTo>
                    <a:lnTo>
                      <a:pt x="4535" y="2170"/>
                    </a:lnTo>
                    <a:lnTo>
                      <a:pt x="4537" y="2158"/>
                    </a:lnTo>
                    <a:lnTo>
                      <a:pt x="4537" y="2147"/>
                    </a:lnTo>
                    <a:lnTo>
                      <a:pt x="4539" y="2138"/>
                    </a:lnTo>
                    <a:lnTo>
                      <a:pt x="4541" y="2134"/>
                    </a:lnTo>
                    <a:lnTo>
                      <a:pt x="4543" y="2131"/>
                    </a:lnTo>
                    <a:lnTo>
                      <a:pt x="4545" y="2133"/>
                    </a:lnTo>
                    <a:lnTo>
                      <a:pt x="4547" y="2134"/>
                    </a:lnTo>
                    <a:lnTo>
                      <a:pt x="4549" y="2140"/>
                    </a:lnTo>
                    <a:lnTo>
                      <a:pt x="4551" y="2143"/>
                    </a:lnTo>
                    <a:lnTo>
                      <a:pt x="4551" y="2147"/>
                    </a:lnTo>
                    <a:lnTo>
                      <a:pt x="4553" y="2149"/>
                    </a:lnTo>
                    <a:lnTo>
                      <a:pt x="4556" y="2151"/>
                    </a:lnTo>
                    <a:lnTo>
                      <a:pt x="4558" y="2149"/>
                    </a:lnTo>
                    <a:lnTo>
                      <a:pt x="4560" y="2147"/>
                    </a:lnTo>
                    <a:lnTo>
                      <a:pt x="4562" y="2143"/>
                    </a:lnTo>
                    <a:lnTo>
                      <a:pt x="4564" y="2140"/>
                    </a:lnTo>
                    <a:lnTo>
                      <a:pt x="4566" y="2134"/>
                    </a:lnTo>
                    <a:lnTo>
                      <a:pt x="4566" y="2131"/>
                    </a:lnTo>
                    <a:lnTo>
                      <a:pt x="4568" y="2127"/>
                    </a:lnTo>
                    <a:lnTo>
                      <a:pt x="4570" y="2127"/>
                    </a:lnTo>
                    <a:lnTo>
                      <a:pt x="4572" y="2131"/>
                    </a:lnTo>
                    <a:lnTo>
                      <a:pt x="4574" y="2138"/>
                    </a:lnTo>
                    <a:lnTo>
                      <a:pt x="4577" y="2145"/>
                    </a:lnTo>
                    <a:lnTo>
                      <a:pt x="4579" y="2154"/>
                    </a:lnTo>
                    <a:lnTo>
                      <a:pt x="4581" y="2161"/>
                    </a:lnTo>
                    <a:lnTo>
                      <a:pt x="4581" y="2165"/>
                    </a:lnTo>
                    <a:lnTo>
                      <a:pt x="4583" y="2167"/>
                    </a:lnTo>
                    <a:lnTo>
                      <a:pt x="4585" y="2165"/>
                    </a:lnTo>
                    <a:lnTo>
                      <a:pt x="4587" y="2161"/>
                    </a:lnTo>
                    <a:lnTo>
                      <a:pt x="4589" y="2158"/>
                    </a:lnTo>
                    <a:lnTo>
                      <a:pt x="4591" y="2156"/>
                    </a:lnTo>
                    <a:lnTo>
                      <a:pt x="4593" y="2158"/>
                    </a:lnTo>
                    <a:lnTo>
                      <a:pt x="4595" y="2163"/>
                    </a:lnTo>
                    <a:lnTo>
                      <a:pt x="4595" y="2172"/>
                    </a:lnTo>
                    <a:lnTo>
                      <a:pt x="4598" y="2185"/>
                    </a:lnTo>
                    <a:lnTo>
                      <a:pt x="4600" y="2194"/>
                    </a:lnTo>
                    <a:lnTo>
                      <a:pt x="4602" y="2201"/>
                    </a:lnTo>
                    <a:lnTo>
                      <a:pt x="4604" y="2201"/>
                    </a:lnTo>
                    <a:lnTo>
                      <a:pt x="4606" y="2194"/>
                    </a:lnTo>
                    <a:lnTo>
                      <a:pt x="4608" y="2181"/>
                    </a:lnTo>
                    <a:lnTo>
                      <a:pt x="4608" y="2165"/>
                    </a:lnTo>
                    <a:lnTo>
                      <a:pt x="4610" y="2149"/>
                    </a:lnTo>
                    <a:lnTo>
                      <a:pt x="4612" y="2136"/>
                    </a:lnTo>
                    <a:lnTo>
                      <a:pt x="4614" y="2129"/>
                    </a:lnTo>
                    <a:lnTo>
                      <a:pt x="4616" y="2127"/>
                    </a:lnTo>
                    <a:lnTo>
                      <a:pt x="4619" y="2133"/>
                    </a:lnTo>
                    <a:lnTo>
                      <a:pt x="4621" y="2143"/>
                    </a:lnTo>
                    <a:lnTo>
                      <a:pt x="4623" y="2154"/>
                    </a:lnTo>
                    <a:lnTo>
                      <a:pt x="4623" y="2161"/>
                    </a:lnTo>
                    <a:lnTo>
                      <a:pt x="4625" y="2165"/>
                    </a:lnTo>
                    <a:lnTo>
                      <a:pt x="4627" y="2165"/>
                    </a:lnTo>
                    <a:lnTo>
                      <a:pt x="4629" y="2160"/>
                    </a:lnTo>
                    <a:lnTo>
                      <a:pt x="4631" y="2152"/>
                    </a:lnTo>
                    <a:lnTo>
                      <a:pt x="4633" y="2147"/>
                    </a:lnTo>
                    <a:lnTo>
                      <a:pt x="4635" y="2147"/>
                    </a:lnTo>
                    <a:lnTo>
                      <a:pt x="4637" y="2152"/>
                    </a:lnTo>
                    <a:lnTo>
                      <a:pt x="4637" y="2165"/>
                    </a:lnTo>
                    <a:lnTo>
                      <a:pt x="4640" y="2181"/>
                    </a:lnTo>
                    <a:lnTo>
                      <a:pt x="4642" y="2197"/>
                    </a:lnTo>
                    <a:lnTo>
                      <a:pt x="4644" y="2210"/>
                    </a:lnTo>
                    <a:lnTo>
                      <a:pt x="4646" y="2215"/>
                    </a:lnTo>
                    <a:lnTo>
                      <a:pt x="4648" y="2212"/>
                    </a:lnTo>
                    <a:lnTo>
                      <a:pt x="4650" y="2199"/>
                    </a:lnTo>
                    <a:lnTo>
                      <a:pt x="4652" y="2179"/>
                    </a:lnTo>
                    <a:lnTo>
                      <a:pt x="4652" y="2156"/>
                    </a:lnTo>
                    <a:lnTo>
                      <a:pt x="4654" y="2134"/>
                    </a:lnTo>
                    <a:lnTo>
                      <a:pt x="4656" y="2120"/>
                    </a:lnTo>
                    <a:lnTo>
                      <a:pt x="4658" y="2113"/>
                    </a:lnTo>
                    <a:lnTo>
                      <a:pt x="4661" y="2113"/>
                    </a:lnTo>
                    <a:lnTo>
                      <a:pt x="4663" y="2122"/>
                    </a:lnTo>
                    <a:lnTo>
                      <a:pt x="4665" y="2134"/>
                    </a:lnTo>
                    <a:lnTo>
                      <a:pt x="4667" y="2149"/>
                    </a:lnTo>
                    <a:lnTo>
                      <a:pt x="4667" y="2160"/>
                    </a:lnTo>
                    <a:lnTo>
                      <a:pt x="4669" y="2167"/>
                    </a:lnTo>
                    <a:lnTo>
                      <a:pt x="4671" y="2169"/>
                    </a:lnTo>
                    <a:lnTo>
                      <a:pt x="4673" y="2169"/>
                    </a:lnTo>
                    <a:lnTo>
                      <a:pt x="4675" y="2169"/>
                    </a:lnTo>
                    <a:lnTo>
                      <a:pt x="4677" y="2169"/>
                    </a:lnTo>
                    <a:lnTo>
                      <a:pt x="4679" y="2170"/>
                    </a:lnTo>
                    <a:lnTo>
                      <a:pt x="4681" y="2176"/>
                    </a:lnTo>
                    <a:lnTo>
                      <a:pt x="4681" y="2185"/>
                    </a:lnTo>
                    <a:lnTo>
                      <a:pt x="4684" y="2192"/>
                    </a:lnTo>
                    <a:lnTo>
                      <a:pt x="4686" y="2197"/>
                    </a:lnTo>
                    <a:lnTo>
                      <a:pt x="4688" y="2197"/>
                    </a:lnTo>
                    <a:lnTo>
                      <a:pt x="4690" y="2192"/>
                    </a:lnTo>
                    <a:lnTo>
                      <a:pt x="4692" y="2183"/>
                    </a:lnTo>
                    <a:lnTo>
                      <a:pt x="4694" y="2169"/>
                    </a:lnTo>
                    <a:lnTo>
                      <a:pt x="4696" y="2154"/>
                    </a:lnTo>
                    <a:lnTo>
                      <a:pt x="4696" y="2143"/>
                    </a:lnTo>
                    <a:lnTo>
                      <a:pt x="4698" y="2136"/>
                    </a:lnTo>
                    <a:lnTo>
                      <a:pt x="4700" y="2136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52"/>
              <p:cNvSpPr>
                <a:spLocks noChangeArrowheads="1"/>
              </p:cNvSpPr>
              <p:nvPr/>
            </p:nvSpPr>
            <p:spPr bwMode="auto">
              <a:xfrm>
                <a:off x="4300" y="2506"/>
                <a:ext cx="64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anose="020B0604020202020204" pitchFamily="34" charset="0"/>
                  </a:rPr>
                  <a:t>Light-24h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1976445" y="1329623"/>
              <a:ext cx="1008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800" b="1" dirty="0" smtClean="0"/>
                <a:t>GBS15.6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004932" y="764704"/>
            <a:ext cx="7134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Separate study of dark and light grains: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3049215"/>
            <a:ext cx="100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Ettringite</a:t>
            </a:r>
          </a:p>
        </p:txBody>
      </p:sp>
      <p:cxnSp>
        <p:nvCxnSpPr>
          <p:cNvPr id="47" name="Connecteur droit avec flèche 46"/>
          <p:cNvCxnSpPr/>
          <p:nvPr/>
        </p:nvCxnSpPr>
        <p:spPr bwMode="auto">
          <a:xfrm>
            <a:off x="5084065" y="3326235"/>
            <a:ext cx="424039" cy="2467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8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8" name="Connecteur droit avec flèche 47"/>
          <p:cNvCxnSpPr/>
          <p:nvPr/>
        </p:nvCxnSpPr>
        <p:spPr bwMode="auto">
          <a:xfrm flipH="1">
            <a:off x="5796136" y="2364091"/>
            <a:ext cx="288032" cy="344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8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9" name="Connecteur droit avec flèche 48"/>
          <p:cNvCxnSpPr/>
          <p:nvPr/>
        </p:nvCxnSpPr>
        <p:spPr bwMode="auto">
          <a:xfrm flipH="1">
            <a:off x="5852406" y="3429000"/>
            <a:ext cx="432048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8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6012160" y="2113111"/>
            <a:ext cx="100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AFm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193407" y="3193231"/>
            <a:ext cx="100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TAH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38265" y="5301208"/>
            <a:ext cx="7134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After 24h – Formation of Ettringite in the Light part only</a:t>
            </a:r>
            <a:endParaRPr lang="en-US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259864" y="6078488"/>
            <a:ext cx="5904424" cy="383204"/>
            <a:chOff x="1259632" y="6078488"/>
            <a:chExt cx="5904424" cy="383204"/>
          </a:xfrm>
        </p:grpSpPr>
        <p:sp>
          <p:nvSpPr>
            <p:cNvPr id="56" name="Rectangle 55"/>
            <p:cNvSpPr/>
            <p:nvPr/>
          </p:nvSpPr>
          <p:spPr>
            <a:xfrm>
              <a:off x="5076056" y="6090090"/>
              <a:ext cx="2088000" cy="36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Effect of crystallinity</a:t>
              </a:r>
            </a:p>
          </p:txBody>
        </p:sp>
        <p:sp>
          <p:nvSpPr>
            <p:cNvPr id="57" name="Flèche droite 56"/>
            <p:cNvSpPr/>
            <p:nvPr/>
          </p:nvSpPr>
          <p:spPr bwMode="auto">
            <a:xfrm>
              <a:off x="4355546" y="6078488"/>
              <a:ext cx="504254" cy="383204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59632" y="6090090"/>
              <a:ext cx="2880000" cy="36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Different phase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0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052836" y="6085656"/>
            <a:ext cx="5038328" cy="583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549" y="1052736"/>
            <a:ext cx="36724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NMR (CEMHTI):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Valérie Montouillout, Franck Fayon, Catherine Bessada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549" y="2141535"/>
            <a:ext cx="36724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XRD and Microscopy (CEMHTI):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Cécile Genevois, Mathieu Allix, Emmanuel Véron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3230335"/>
            <a:ext cx="36724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EPR Measurements (LASIR):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Charles-Emmanuel Dutoit (CEMHTI), Hervé Vezin (LASIR)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0104" y="5169966"/>
            <a:ext cx="442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Funding: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This project has received funding from the Research Fund for Coal and Steel under grant agreement No 74809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4478" y="821347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Our Partners: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1" y="2917356"/>
            <a:ext cx="1727076" cy="4352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3192" y="2834032"/>
            <a:ext cx="3013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80"/>
                </a:solidFill>
                <a:latin typeface="Arial Narrow" panose="020B0606020202030204" pitchFamily="34" charset="0"/>
              </a:rPr>
              <a:t>Joachim </a:t>
            </a:r>
            <a:r>
              <a:rPr lang="en-US" sz="1600" dirty="0" err="1">
                <a:solidFill>
                  <a:srgbClr val="000080"/>
                </a:solidFill>
                <a:latin typeface="Arial Narrow" panose="020B0606020202030204" pitchFamily="34" charset="0"/>
              </a:rPr>
              <a:t>Deubener</a:t>
            </a:r>
            <a:r>
              <a:rPr lang="en-US" sz="1600" dirty="0">
                <a:solidFill>
                  <a:srgbClr val="000080"/>
                </a:solidFill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solidFill>
                  <a:srgbClr val="000080"/>
                </a:solidFill>
                <a:latin typeface="Arial Narrow" panose="020B0606020202030204" pitchFamily="34" charset="0"/>
              </a:rPr>
              <a:t>Hansjörg</a:t>
            </a:r>
            <a:r>
              <a:rPr lang="en-US" sz="1600" dirty="0">
                <a:solidFill>
                  <a:srgbClr val="00008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0080"/>
                </a:solidFill>
                <a:latin typeface="Arial Narrow" panose="020B0606020202030204" pitchFamily="34" charset="0"/>
              </a:rPr>
              <a:t>Bornhöft</a:t>
            </a:r>
            <a:r>
              <a:rPr lang="en-US" sz="1600" dirty="0">
                <a:solidFill>
                  <a:srgbClr val="000080"/>
                </a:solidFill>
                <a:latin typeface="Arial Narrow" panose="020B0606020202030204" pitchFamily="34" charset="0"/>
              </a:rPr>
              <a:t>, Daniel Hart, </a:t>
            </a:r>
            <a:r>
              <a:rPr lang="en-US" sz="1600" dirty="0" err="1">
                <a:solidFill>
                  <a:srgbClr val="000080"/>
                </a:solidFill>
                <a:latin typeface="Arial Narrow" panose="020B0606020202030204" pitchFamily="34" charset="0"/>
              </a:rPr>
              <a:t>Natalja</a:t>
            </a:r>
            <a:r>
              <a:rPr lang="en-US" sz="1600" dirty="0">
                <a:solidFill>
                  <a:srgbClr val="00008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solidFill>
                  <a:srgbClr val="000080"/>
                </a:solidFill>
                <a:latin typeface="Arial Narrow" panose="020B0606020202030204" pitchFamily="34" charset="0"/>
              </a:rPr>
              <a:t>Pronina</a:t>
            </a:r>
            <a:endParaRPr lang="en-US" sz="16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3192" y="1908665"/>
            <a:ext cx="273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80"/>
                </a:solidFill>
                <a:latin typeface="Arial Narrow" panose="020B0606020202030204" pitchFamily="34" charset="0"/>
              </a:rPr>
              <a:t>Judit Kaknics, Gilles Franceschini, François </a:t>
            </a: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Hanrot</a:t>
            </a:r>
            <a:endParaRPr lang="en-US" sz="16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1" y="1887670"/>
            <a:ext cx="1493143" cy="6268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63192" y="1131961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80"/>
                </a:solidFill>
                <a:latin typeface="Arial Narrow" panose="020B0606020202030204" pitchFamily="34" charset="0"/>
              </a:rPr>
              <a:t>Andreas </a:t>
            </a: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Ehrenberg</a:t>
            </a:r>
            <a:endParaRPr lang="en-US" sz="16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28028" r="3371" b="25851"/>
          <a:stretch/>
        </p:blipFill>
        <p:spPr>
          <a:xfrm>
            <a:off x="4481061" y="1124744"/>
            <a:ext cx="1584176" cy="3600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65" y="3755464"/>
            <a:ext cx="1086883" cy="64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263192" y="3787076"/>
            <a:ext cx="28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Simon Blotevogel, Lola </a:t>
            </a:r>
            <a:r>
              <a:rPr lang="en-US" sz="1600" dirty="0" err="1" smtClean="0">
                <a:solidFill>
                  <a:srgbClr val="000080"/>
                </a:solidFill>
                <a:latin typeface="Arial Narrow" panose="020B0606020202030204" pitchFamily="34" charset="0"/>
              </a:rPr>
              <a:t>Doussang</a:t>
            </a: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 , Cédric </a:t>
            </a:r>
            <a:r>
              <a:rPr lang="en-US" sz="1600" dirty="0" err="1" smtClean="0">
                <a:solidFill>
                  <a:srgbClr val="000080"/>
                </a:solidFill>
                <a:latin typeface="Arial Narrow" panose="020B0606020202030204" pitchFamily="34" charset="0"/>
              </a:rPr>
              <a:t>Patapy</a:t>
            </a: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, Martin Cyr</a:t>
            </a:r>
            <a:endParaRPr lang="en-US" sz="16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14" y="4806350"/>
            <a:ext cx="1342130" cy="4679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63192" y="4871028"/>
            <a:ext cx="28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Laurent Steger, Laurent </a:t>
            </a:r>
            <a:r>
              <a:rPr lang="en-US" sz="1600" dirty="0" err="1" smtClean="0">
                <a:solidFill>
                  <a:srgbClr val="000080"/>
                </a:solidFill>
                <a:latin typeface="Arial Narrow" panose="020B0606020202030204" pitchFamily="34" charset="0"/>
              </a:rPr>
              <a:t>Frouin</a:t>
            </a:r>
            <a:endParaRPr lang="en-US" sz="1600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22" y="1475063"/>
            <a:ext cx="7803556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Double flèche horizontale 4"/>
          <p:cNvSpPr/>
          <p:nvPr/>
        </p:nvSpPr>
        <p:spPr bwMode="auto">
          <a:xfrm>
            <a:off x="4065094" y="836712"/>
            <a:ext cx="1008112" cy="72008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842809"/>
            <a:ext cx="14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Compressive strength</a:t>
            </a:r>
            <a:endParaRPr lang="en-US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0556" y="996697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Structure</a:t>
            </a:r>
            <a:endParaRPr lang="en-US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95736" y="599167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XRD</a:t>
            </a:r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56176" y="599167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NMR</a:t>
            </a:r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15883" y="599167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SEM</a:t>
            </a:r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36030" y="599167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TEM</a:t>
            </a:r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 rot="16200000">
            <a:off x="4301688" y="3699376"/>
            <a:ext cx="576000" cy="56520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Multiscale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 characterization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6000" y="5164450"/>
            <a:ext cx="475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Influence of minor elements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Micro and nanostructure of the amorphous phase</a:t>
            </a:r>
            <a:endParaRPr lang="en-US" dirty="0">
              <a:solidFill>
                <a:srgbClr val="000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28432" r="4763" b="26888"/>
          <a:stretch/>
        </p:blipFill>
        <p:spPr>
          <a:xfrm>
            <a:off x="0" y="6498000"/>
            <a:ext cx="1570908" cy="3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00" y="1598462"/>
            <a:ext cx="2908800" cy="36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508000"/>
          </a:xfrm>
        </p:spPr>
        <p:txBody>
          <a:bodyPr/>
          <a:lstStyle/>
          <a:p>
            <a:r>
              <a:rPr lang="en-US" dirty="0" smtClean="0"/>
              <a:t>Crystallinity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8876" y="1052736"/>
            <a:ext cx="7166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The only crystallites observed by SEM are round Fe enriched inclusions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79512" y="3573016"/>
            <a:ext cx="8822904" cy="3214800"/>
            <a:chOff x="179512" y="1798376"/>
            <a:chExt cx="8822904" cy="3214800"/>
          </a:xfrm>
        </p:grpSpPr>
        <p:grpSp>
          <p:nvGrpSpPr>
            <p:cNvPr id="18" name="Groupe 17"/>
            <p:cNvGrpSpPr/>
            <p:nvPr/>
          </p:nvGrpSpPr>
          <p:grpSpPr>
            <a:xfrm>
              <a:off x="179512" y="1799288"/>
              <a:ext cx="4283968" cy="3212976"/>
              <a:chOff x="179512" y="1563037"/>
              <a:chExt cx="4283968" cy="3212976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179512" y="1563037"/>
                <a:ext cx="4283968" cy="3212976"/>
                <a:chOff x="179512" y="1563037"/>
                <a:chExt cx="4283968" cy="3212976"/>
              </a:xfrm>
            </p:grpSpPr>
            <p:pic>
              <p:nvPicPr>
                <p:cNvPr id="6" name="Image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512" y="1563037"/>
                  <a:ext cx="4283968" cy="3212976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 bwMode="auto">
                <a:xfrm>
                  <a:off x="357434" y="4215688"/>
                  <a:ext cx="648072" cy="144016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9" name="ZoneTexte 8"/>
                <p:cNvSpPr txBox="1"/>
                <p:nvPr/>
              </p:nvSpPr>
              <p:spPr>
                <a:xfrm>
                  <a:off x="357434" y="3810179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1µm</a:t>
                  </a:r>
                  <a:endParaRPr lang="en-US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5" name="ZoneTexte 14"/>
              <p:cNvSpPr txBox="1"/>
              <p:nvPr/>
            </p:nvSpPr>
            <p:spPr>
              <a:xfrm>
                <a:off x="179512" y="1569718"/>
                <a:ext cx="936104" cy="36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GBS4.3</a:t>
                </a:r>
                <a:endParaRPr lang="en-US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4716016" y="1798376"/>
              <a:ext cx="4286400" cy="3214800"/>
              <a:chOff x="4716016" y="1562125"/>
              <a:chExt cx="4286400" cy="3214800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4716016" y="1562125"/>
                <a:ext cx="4286400" cy="3214800"/>
                <a:chOff x="4716016" y="1562125"/>
                <a:chExt cx="4286400" cy="3214800"/>
              </a:xfrm>
            </p:grpSpPr>
            <p:pic>
              <p:nvPicPr>
                <p:cNvPr id="7" name="Image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6016" y="1562125"/>
                  <a:ext cx="4286400" cy="3214800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 bwMode="auto">
                <a:xfrm>
                  <a:off x="4909635" y="4215688"/>
                  <a:ext cx="576000" cy="144016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4873599" y="3810179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1µm</a:t>
                  </a:r>
                  <a:endParaRPr lang="en-US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6" name="ZoneTexte 15"/>
              <p:cNvSpPr txBox="1"/>
              <p:nvPr/>
            </p:nvSpPr>
            <p:spPr>
              <a:xfrm>
                <a:off x="4716016" y="1569718"/>
                <a:ext cx="1080000" cy="36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GBS15.6</a:t>
                </a:r>
                <a:endParaRPr lang="en-US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41757"/>
              </p:ext>
            </p:extLst>
          </p:nvPr>
        </p:nvGraphicFramePr>
        <p:xfrm>
          <a:off x="2447764" y="1685586"/>
          <a:ext cx="4248472" cy="447270"/>
        </p:xfrm>
        <a:graphic>
          <a:graphicData uri="http://schemas.openxmlformats.org/drawingml/2006/table">
            <a:tbl>
              <a:tblPr firstRow="1" firstCol="1" bandRow="1"/>
              <a:tblGrid>
                <a:gridCol w="1132926">
                  <a:extLst>
                    <a:ext uri="{9D8B030D-6E8A-4147-A177-3AD203B41FA5}">
                      <a16:colId xmlns:a16="http://schemas.microsoft.com/office/drawing/2014/main" val="3360790706"/>
                    </a:ext>
                  </a:extLst>
                </a:gridCol>
                <a:gridCol w="881835">
                  <a:extLst>
                    <a:ext uri="{9D8B030D-6E8A-4147-A177-3AD203B41FA5}">
                      <a16:colId xmlns:a16="http://schemas.microsoft.com/office/drawing/2014/main" val="2697180218"/>
                    </a:ext>
                  </a:extLst>
                </a:gridCol>
                <a:gridCol w="731179">
                  <a:extLst>
                    <a:ext uri="{9D8B030D-6E8A-4147-A177-3AD203B41FA5}">
                      <a16:colId xmlns:a16="http://schemas.microsoft.com/office/drawing/2014/main" val="1332677108"/>
                    </a:ext>
                  </a:extLst>
                </a:gridCol>
                <a:gridCol w="731179">
                  <a:extLst>
                    <a:ext uri="{9D8B030D-6E8A-4147-A177-3AD203B41FA5}">
                      <a16:colId xmlns:a16="http://schemas.microsoft.com/office/drawing/2014/main" val="1420464032"/>
                    </a:ext>
                  </a:extLst>
                </a:gridCol>
                <a:gridCol w="771353">
                  <a:extLst>
                    <a:ext uri="{9D8B030D-6E8A-4147-A177-3AD203B41FA5}">
                      <a16:colId xmlns:a16="http://schemas.microsoft.com/office/drawing/2014/main" val="2528062385"/>
                    </a:ext>
                  </a:extLst>
                </a:gridCol>
              </a:tblGrid>
              <a:tr h="227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7125"/>
                  </a:ext>
                </a:extLst>
              </a:tr>
              <a:tr h="21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at.-%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6618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988876" y="2301614"/>
            <a:ext cx="7166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No Fe was detected in the glass matrix</a:t>
            </a:r>
          </a:p>
        </p:txBody>
      </p:sp>
    </p:spTree>
    <p:extLst>
      <p:ext uri="{BB962C8B-B14F-4D97-AF65-F5344CB8AC3E}">
        <p14:creationId xmlns:p14="http://schemas.microsoft.com/office/powerpoint/2010/main" val="4877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Crystallinity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1690" y="692696"/>
            <a:ext cx="55806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Crystalline areas about 100nm were observed by TEM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Composed of numerous nanocrystals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98769"/>
            <a:ext cx="2374614" cy="1584000"/>
          </a:xfrm>
          <a:prstGeom prst="rect">
            <a:avLst/>
          </a:prstGeom>
        </p:spPr>
      </p:pic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4775164" y="2098769"/>
            <a:ext cx="2376000" cy="1584000"/>
            <a:chOff x="4860032" y="2239030"/>
            <a:chExt cx="3780000" cy="252000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32" y="2239030"/>
              <a:ext cx="3780000" cy="25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6092169" y="3847983"/>
                  <a:ext cx="2547863" cy="911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SAED</a:t>
                  </a:r>
                </a:p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Zone axis </a:t>
                  </a:r>
                  <a14:m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[0</m:t>
                      </m:r>
                      <m:acc>
                        <m:accPr>
                          <m:chr m:val="̅"/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1]</m:t>
                      </m:r>
                    </m:oMath>
                  </a14:m>
                  <a:endParaRPr lang="en-US" sz="1600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2169" y="3847983"/>
                  <a:ext cx="2547863" cy="911047"/>
                </a:xfrm>
                <a:prstGeom prst="rect">
                  <a:avLst/>
                </a:prstGeom>
                <a:blipFill>
                  <a:blip r:embed="rId5"/>
                  <a:stretch>
                    <a:fillRect t="-2128" b="-15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/>
          <p:cNvSpPr/>
          <p:nvPr/>
        </p:nvSpPr>
        <p:spPr>
          <a:xfrm>
            <a:off x="3563888" y="1646619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Alpha quartz (SiO</a:t>
            </a:r>
            <a:r>
              <a:rPr lang="en-US" baseline="-250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2</a:t>
            </a: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165339" y="5013216"/>
            <a:ext cx="10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Dark field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3" y="4503805"/>
            <a:ext cx="1948328" cy="183600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79191" y="5958007"/>
            <a:ext cx="1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Dark field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5586" y="4103695"/>
            <a:ext cx="3092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Calcium enriched nanocrystals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4593853"/>
            <a:ext cx="2482407" cy="16559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051720" y="2096631"/>
            <a:ext cx="936104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GBS4.3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64863" y="4513597"/>
            <a:ext cx="10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GBS15.6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508000"/>
          </a:xfrm>
        </p:spPr>
        <p:txBody>
          <a:bodyPr/>
          <a:lstStyle/>
          <a:p>
            <a:r>
              <a:rPr lang="en-US" dirty="0" smtClean="0"/>
              <a:t>Crystallinity of GBS15.6</a:t>
            </a:r>
            <a:endParaRPr lang="en-US" dirty="0"/>
          </a:p>
        </p:txBody>
      </p: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76200" y="2125775"/>
            <a:ext cx="2736304" cy="2671377"/>
            <a:chOff x="5364088" y="1196759"/>
            <a:chExt cx="3171600" cy="309634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8" r="2027" b="1053"/>
            <a:stretch/>
          </p:blipFill>
          <p:spPr bwMode="auto">
            <a:xfrm>
              <a:off x="5364088" y="1196759"/>
              <a:ext cx="3171600" cy="3096344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5364088" y="1196759"/>
              <a:ext cx="1080000" cy="39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GBS15.6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0000" y="692716"/>
            <a:ext cx="5904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Best performing sample displays macroscopic heterogeneities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113610" y="1340767"/>
            <a:ext cx="3344780" cy="1213114"/>
            <a:chOff x="828000" y="4034415"/>
            <a:chExt cx="2808000" cy="885638"/>
          </a:xfrm>
        </p:grpSpPr>
        <p:sp>
          <p:nvSpPr>
            <p:cNvPr id="15" name="Rectangle 14"/>
            <p:cNvSpPr/>
            <p:nvPr/>
          </p:nvSpPr>
          <p:spPr>
            <a:xfrm>
              <a:off x="1512000" y="4034415"/>
              <a:ext cx="1080000" cy="36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Dark Part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8000" y="4394415"/>
              <a:ext cx="2808000" cy="525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Symbol" panose="05050102010706020507" pitchFamily="18" charset="2"/>
                <a:buChar char="Þ"/>
              </a:pPr>
              <a:r>
                <a:rPr lang="en-US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Crystalline areas of Quartz and Ca enriched nanocrystals</a:t>
              </a:r>
            </a:p>
          </p:txBody>
        </p:sp>
      </p:grpSp>
      <p:grpSp>
        <p:nvGrpSpPr>
          <p:cNvPr id="26" name="Groupe 25"/>
          <p:cNvGrpSpPr>
            <a:grpSpLocks noChangeAspect="1"/>
          </p:cNvGrpSpPr>
          <p:nvPr/>
        </p:nvGrpSpPr>
        <p:grpSpPr>
          <a:xfrm>
            <a:off x="4572000" y="4293096"/>
            <a:ext cx="4428000" cy="2488484"/>
            <a:chOff x="5108868" y="4581128"/>
            <a:chExt cx="4032000" cy="2265932"/>
          </a:xfrm>
        </p:grpSpPr>
        <p:sp>
          <p:nvSpPr>
            <p:cNvPr id="17" name="Rectangle 16"/>
            <p:cNvSpPr/>
            <p:nvPr/>
          </p:nvSpPr>
          <p:spPr>
            <a:xfrm>
              <a:off x="6584850" y="4581128"/>
              <a:ext cx="2338591" cy="420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Light Part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20848" y="4941128"/>
              <a:ext cx="3202594" cy="420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Symbol" panose="05050102010706020507" pitchFamily="18" charset="2"/>
                <a:buChar char="Þ"/>
              </a:pPr>
              <a:r>
                <a:rPr lang="en-US" sz="2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Difference in crystallinity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8868" y="5341238"/>
              <a:ext cx="4032000" cy="1505822"/>
            </a:xfrm>
            <a:prstGeom prst="rect">
              <a:avLst/>
            </a:prstGeom>
          </p:spPr>
        </p:pic>
      </p:grpSp>
      <p:cxnSp>
        <p:nvCxnSpPr>
          <p:cNvPr id="28" name="Connecteur en angle 27"/>
          <p:cNvCxnSpPr>
            <a:stCxn id="7" idx="3"/>
          </p:cNvCxnSpPr>
          <p:nvPr/>
        </p:nvCxnSpPr>
        <p:spPr bwMode="auto">
          <a:xfrm flipV="1">
            <a:off x="2812504" y="1725204"/>
            <a:ext cx="1399456" cy="2184047"/>
          </a:xfrm>
          <a:prstGeom prst="bentConnector3">
            <a:avLst>
              <a:gd name="adj1" fmla="val 72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Connecteur en angle 29"/>
          <p:cNvCxnSpPr/>
          <p:nvPr/>
        </p:nvCxnSpPr>
        <p:spPr bwMode="auto">
          <a:xfrm>
            <a:off x="2812504" y="3909249"/>
            <a:ext cx="1399456" cy="2184047"/>
          </a:xfrm>
          <a:prstGeom prst="bentConnector3">
            <a:avLst>
              <a:gd name="adj1" fmla="val 72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620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508000"/>
          </a:xfrm>
        </p:spPr>
        <p:txBody>
          <a:bodyPr/>
          <a:lstStyle/>
          <a:p>
            <a:r>
              <a:rPr lang="en-US" dirty="0" smtClean="0"/>
              <a:t>Crystallinity of GBS15.6</a:t>
            </a:r>
            <a:endParaRPr lang="en-US" dirty="0"/>
          </a:p>
        </p:txBody>
      </p: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139917" y="771288"/>
            <a:ext cx="2736304" cy="2671377"/>
            <a:chOff x="5364088" y="1196759"/>
            <a:chExt cx="3171600" cy="309634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8" r="2027" b="1053"/>
            <a:stretch/>
          </p:blipFill>
          <p:spPr bwMode="auto">
            <a:xfrm>
              <a:off x="5364088" y="1196759"/>
              <a:ext cx="3171600" cy="3096344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5364088" y="1196759"/>
              <a:ext cx="1080000" cy="39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GBS15.6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11335" r="12766"/>
          <a:stretch/>
        </p:blipFill>
        <p:spPr bwMode="auto">
          <a:xfrm>
            <a:off x="3890692" y="771288"/>
            <a:ext cx="4248200" cy="291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39917" y="3585776"/>
            <a:ext cx="2264400" cy="2046600"/>
            <a:chOff x="4283968" y="3442665"/>
            <a:chExt cx="2264400" cy="2046600"/>
          </a:xfrm>
        </p:grpSpPr>
        <p:pic>
          <p:nvPicPr>
            <p:cNvPr id="19" name="Image 18" descr="Image Of GBS11 clair-0002.tif"/>
            <p:cNvPicPr>
              <a:picLocks noChangeAspect="1"/>
            </p:cNvPicPr>
            <p:nvPr/>
          </p:nvPicPr>
          <p:blipFill>
            <a:blip r:embed="rId4" cstate="print">
              <a:lum bright="10000"/>
            </a:blip>
            <a:stretch>
              <a:fillRect/>
            </a:stretch>
          </p:blipFill>
          <p:spPr>
            <a:xfrm>
              <a:off x="4283968" y="3978833"/>
              <a:ext cx="2264400" cy="1510432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4649197" y="3442665"/>
              <a:ext cx="1548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Merwinite Ca</a:t>
              </a:r>
              <a:r>
                <a:rPr lang="en-US" sz="1400" baseline="-250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3</a:t>
              </a:r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Mg(SiO</a:t>
              </a:r>
              <a:r>
                <a:rPr lang="en-US" sz="1400" baseline="-250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)</a:t>
              </a:r>
              <a:r>
                <a:rPr lang="en-US" sz="1400" baseline="-250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4 </a:t>
              </a:r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7020272" y="3571022"/>
            <a:ext cx="2232000" cy="2088471"/>
            <a:chOff x="6947141" y="3429000"/>
            <a:chExt cx="2232000" cy="208847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2041" y="4005471"/>
              <a:ext cx="1902201" cy="1512000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6947141" y="3429000"/>
              <a:ext cx="223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Akermanite-Gehlenite Ca</a:t>
              </a:r>
              <a:r>
                <a:rPr lang="en-US" sz="1400" baseline="-250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(Al</a:t>
              </a:r>
              <a:r>
                <a:rPr lang="en-US" sz="1400" baseline="-250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0.25</a:t>
              </a:r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Mg</a:t>
              </a:r>
              <a:r>
                <a:rPr lang="en-US" sz="1400" baseline="-250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0.75</a:t>
              </a:r>
              <a:r>
                <a:rPr lang="en-US" sz="1400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)((Al</a:t>
              </a:r>
              <a:r>
                <a:rPr lang="en-US" sz="1400" baseline="-25000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0.25</a:t>
              </a:r>
              <a:r>
                <a:rPr lang="en-US" sz="1400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Si</a:t>
              </a:r>
              <a:r>
                <a:rPr lang="en-US" sz="1400" baseline="-25000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1.75</a:t>
              </a:r>
              <a:r>
                <a:rPr lang="en-US" sz="1400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)O</a:t>
              </a:r>
              <a:r>
                <a:rPr lang="en-US" sz="1400" baseline="-25000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7</a:t>
              </a:r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195736" y="4153143"/>
            <a:ext cx="5040000" cy="1508105"/>
            <a:chOff x="2195736" y="4153143"/>
            <a:chExt cx="5040000" cy="1508105"/>
          </a:xfrm>
        </p:grpSpPr>
        <p:sp>
          <p:nvSpPr>
            <p:cNvPr id="24" name="Rectangle 23"/>
            <p:cNvSpPr/>
            <p:nvPr/>
          </p:nvSpPr>
          <p:spPr>
            <a:xfrm>
              <a:off x="2195736" y="4153143"/>
              <a:ext cx="5040000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1440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Similar to C</a:t>
              </a:r>
              <a:r>
                <a:rPr lang="en-US" sz="1800" baseline="-250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8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S (Cement component) in composition and hydraulic properties</a:t>
              </a:r>
            </a:p>
            <a:p>
              <a:pPr marL="656100" lvl="1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Formation of CSH (Cement hydration products)</a:t>
              </a:r>
            </a:p>
            <a:p>
              <a:pPr marL="342000" indent="-1440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Hydration catalyst </a:t>
              </a:r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(Kriskova </a:t>
              </a:r>
              <a:r>
                <a:rPr lang="en-US" sz="1400" dirty="0">
                  <a:solidFill>
                    <a:srgbClr val="000080"/>
                  </a:solidFill>
                  <a:latin typeface="Arial Narrow" panose="020B0606020202030204" pitchFamily="34" charset="0"/>
                </a:rPr>
                <a:t>et al (2014</a:t>
              </a:r>
              <a:r>
                <a:rPr lang="en-US" sz="14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))</a:t>
              </a:r>
              <a:endParaRPr lang="en-US" sz="1800" dirty="0">
                <a:solidFill>
                  <a:srgbClr val="00008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Flèche à angle droit 24"/>
            <p:cNvSpPr/>
            <p:nvPr/>
          </p:nvSpPr>
          <p:spPr bwMode="auto">
            <a:xfrm rot="5400000">
              <a:off x="2570011" y="4846083"/>
              <a:ext cx="330533" cy="232671"/>
            </a:xfrm>
            <a:prstGeom prst="bentUpArrow">
              <a:avLst>
                <a:gd name="adj1" fmla="val 29124"/>
                <a:gd name="adj2" fmla="val 38400"/>
                <a:gd name="adj3" fmla="val 25000"/>
              </a:avLst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3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Titanium in GBS4.3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8000" y="692696"/>
            <a:ext cx="640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Worst performing sample has a high Ti content (2.3 mol%)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80"/>
                </a:solidFill>
                <a:latin typeface="Arial Narrow" panose="020B0606020202030204" pitchFamily="34" charset="0"/>
              </a:rPr>
              <a:t>EPR investigations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802" y="1772816"/>
            <a:ext cx="5175953" cy="3962743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4804749" y="2972945"/>
            <a:ext cx="4320000" cy="1508105"/>
            <a:chOff x="5148064" y="2492896"/>
            <a:chExt cx="4320000" cy="1508105"/>
          </a:xfrm>
        </p:grpSpPr>
        <p:sp>
          <p:nvSpPr>
            <p:cNvPr id="16" name="Rectangle 15"/>
            <p:cNvSpPr/>
            <p:nvPr/>
          </p:nvSpPr>
          <p:spPr>
            <a:xfrm>
              <a:off x="5148064" y="2492896"/>
              <a:ext cx="4320000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Signal centered at g=1.954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Presence of Ti</a:t>
              </a:r>
              <a:r>
                <a:rPr lang="en-US" sz="1800" baseline="300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3+</a:t>
              </a:r>
              <a:r>
                <a:rPr lang="en-US" sz="18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, consistent with the reducing atmosphere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rgbClr val="000080"/>
                  </a:solidFill>
                  <a:latin typeface="Arial Narrow" panose="020B0606020202030204" pitchFamily="34" charset="0"/>
                </a:rPr>
                <a:t>Ti seems to be dispersed in the glass network</a:t>
              </a:r>
            </a:p>
          </p:txBody>
        </p:sp>
        <p:sp>
          <p:nvSpPr>
            <p:cNvPr id="15" name="Flèche à angle droit 14"/>
            <p:cNvSpPr/>
            <p:nvPr/>
          </p:nvSpPr>
          <p:spPr bwMode="auto">
            <a:xfrm rot="5400000">
              <a:off x="5243149" y="3009848"/>
              <a:ext cx="330533" cy="232671"/>
            </a:xfrm>
            <a:prstGeom prst="bentUpArrow">
              <a:avLst>
                <a:gd name="adj1" fmla="val 29124"/>
                <a:gd name="adj2" fmla="val 38400"/>
                <a:gd name="adj3" fmla="val 25000"/>
              </a:avLst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0000"/>
            <a:ext cx="1027669" cy="100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589240"/>
            <a:ext cx="3212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Arial Narrow" panose="020B0606020202030204" pitchFamily="34" charset="0"/>
              </a:rPr>
              <a:t>Charles-Emmanuel Dutoit (CEMHTI), Hervé Vezin (LASIR)</a:t>
            </a:r>
          </a:p>
        </p:txBody>
      </p:sp>
    </p:spTree>
    <p:extLst>
      <p:ext uri="{BB962C8B-B14F-4D97-AF65-F5344CB8AC3E}">
        <p14:creationId xmlns:p14="http://schemas.microsoft.com/office/powerpoint/2010/main" val="30047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99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CAE2FF"/>
      </a:accent5>
      <a:accent6>
        <a:srgbClr val="2D2DB9"/>
      </a:accent6>
      <a:hlink>
        <a:srgbClr val="0066CC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7912</TotalTime>
  <Words>1263</Words>
  <Application>Microsoft Office PowerPoint</Application>
  <PresentationFormat>Affichage à l'écran (4:3)</PresentationFormat>
  <Paragraphs>422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Arial Narrow</vt:lpstr>
      <vt:lpstr>Arial Narrow Bold</vt:lpstr>
      <vt:lpstr>Calibri</vt:lpstr>
      <vt:lpstr>Cambria Math</vt:lpstr>
      <vt:lpstr>Symbol</vt:lpstr>
      <vt:lpstr>Times New Roman</vt:lpstr>
      <vt:lpstr>Blank</vt:lpstr>
      <vt:lpstr>Présentation PowerPoint</vt:lpstr>
      <vt:lpstr>ActiSlag</vt:lpstr>
      <vt:lpstr>Reactivity</vt:lpstr>
      <vt:lpstr>Context</vt:lpstr>
      <vt:lpstr>Crystallinity</vt:lpstr>
      <vt:lpstr>Crystallinity</vt:lpstr>
      <vt:lpstr>Crystallinity of GBS15.6</vt:lpstr>
      <vt:lpstr>Crystallinity of GBS15.6</vt:lpstr>
      <vt:lpstr>Titanium in GBS4.3</vt:lpstr>
      <vt:lpstr>Glass network</vt:lpstr>
      <vt:lpstr>NMR</vt:lpstr>
      <vt:lpstr>Glass network</vt:lpstr>
      <vt:lpstr>Glass network</vt:lpstr>
      <vt:lpstr>Glass network</vt:lpstr>
      <vt:lpstr>Summary</vt:lpstr>
      <vt:lpstr>GBS hydration</vt:lpstr>
      <vt:lpstr>XRD</vt:lpstr>
      <vt:lpstr>29Si MAS NMR</vt:lpstr>
      <vt:lpstr>29Si MAS NMR</vt:lpstr>
      <vt:lpstr>29Si MAS NMR</vt:lpstr>
      <vt:lpstr>29Si MAS NMR</vt:lpstr>
      <vt:lpstr>29Si MAS NMR</vt:lpstr>
      <vt:lpstr>27Al MAS NMR</vt:lpstr>
      <vt:lpstr>27Al MAS NMR</vt:lpstr>
      <vt:lpstr>1H-27Al CP-MAS</vt:lpstr>
      <vt:lpstr>27Al MAS NMR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GBS15.6 - Dark and Light parts</vt:lpstr>
      <vt:lpstr>Acknowledgments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Dominique Massiot</dc:creator>
  <cp:lastModifiedBy>Abel DANEZAN</cp:lastModifiedBy>
  <cp:revision>515</cp:revision>
  <cp:lastPrinted>1996-05-15T08:35:16Z</cp:lastPrinted>
  <dcterms:created xsi:type="dcterms:W3CDTF">2009-01-26T13:48:52Z</dcterms:created>
  <dcterms:modified xsi:type="dcterms:W3CDTF">2019-04-01T15:08:16Z</dcterms:modified>
</cp:coreProperties>
</file>